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handoutMasterIdLst>
    <p:handoutMasterId r:id="rId18"/>
  </p:handoutMasterIdLst>
  <p:sldIdLst>
    <p:sldId id="268" r:id="rId3"/>
    <p:sldId id="265" r:id="rId4"/>
    <p:sldId id="266" r:id="rId5"/>
    <p:sldId id="263" r:id="rId6"/>
    <p:sldId id="290" r:id="rId7"/>
    <p:sldId id="270" r:id="rId8"/>
    <p:sldId id="287" r:id="rId9"/>
    <p:sldId id="289" r:id="rId10"/>
    <p:sldId id="288" r:id="rId11"/>
    <p:sldId id="277" r:id="rId12"/>
    <p:sldId id="275" r:id="rId13"/>
    <p:sldId id="271" r:id="rId14"/>
    <p:sldId id="278" r:id="rId15"/>
    <p:sldId id="274" r:id="rId16"/>
  </p:sldIdLst>
  <p:sldSz cx="12192000" cy="6858000"/>
  <p:notesSz cx="6858000" cy="9144000"/>
  <p:embeddedFontLst>
    <p:embeddedFont>
      <p:font typeface="仓耳渔阳体 W03" panose="02020400000000000000" charset="-122"/>
      <p:regular r:id="rId22"/>
    </p:embeddedFont>
    <p:embeddedFont>
      <p:font typeface="仓耳渔阳体 W02" panose="02020400000000000000" charset="-122"/>
      <p:regular r:id="rId23"/>
    </p:embeddedFont>
    <p:embeddedFont>
      <p:font typeface="黑体" panose="02010609060101010101" charset="-122"/>
      <p:regular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9AC6"/>
    <a:srgbClr val="C2DEB5"/>
    <a:srgbClr val="F4B3A1"/>
    <a:srgbClr val="F7D979"/>
    <a:srgbClr val="B493C2"/>
    <a:srgbClr val="9ED1E6"/>
    <a:srgbClr val="98D3E5"/>
    <a:srgbClr val="C6E3D1"/>
    <a:srgbClr val="CDE5B2"/>
    <a:srgbClr val="F6B3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6" autoAdjust="0"/>
    <p:restoredTop sz="94660"/>
  </p:normalViewPr>
  <p:slideViewPr>
    <p:cSldViewPr snapToGrid="0">
      <p:cViewPr varScale="1">
        <p:scale>
          <a:sx n="91" d="100"/>
          <a:sy n="91" d="100"/>
        </p:scale>
        <p:origin x="84"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1.xml"/><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仓耳渔阳体 W03" panose="02020400000000000000" charset="-122"/>
              <a:ea typeface="仓耳渔阳体 W03"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仓耳渔阳体 W03" panose="02020400000000000000" charset="-122"/>
              </a:rPr>
            </a:fld>
            <a:endParaRPr lang="zh-CN" altLang="en-US">
              <a:latin typeface="仓耳渔阳体 W03"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仓耳渔阳体 W03" panose="02020400000000000000" charset="-122"/>
              <a:ea typeface="仓耳渔阳体 W03"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仓耳渔阳体 W03" panose="02020400000000000000" charset="-122"/>
              </a:rPr>
            </a:fld>
            <a:endParaRPr lang="zh-CN" altLang="en-US">
              <a:latin typeface="仓耳渔阳体 W03"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仓耳渔阳体 W03" panose="02020400000000000000" charset="-122"/>
                <a:ea typeface="仓耳渔阳体 W03"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仓耳渔阳体 W03" panose="02020400000000000000" charset="-122"/>
                <a:ea typeface="仓耳渔阳体 W03" panose="02020400000000000000" charset="-122"/>
              </a:defRPr>
            </a:lvl1pPr>
          </a:lstStyle>
          <a:p>
            <a:fld id="{CC0BBD2F-7E4B-4895-85DC-B56FC34DC8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仓耳渔阳体 W03" panose="02020400000000000000" charset="-122"/>
                <a:ea typeface="仓耳渔阳体 W03"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仓耳渔阳体 W03" panose="02020400000000000000" charset="-122"/>
                <a:ea typeface="仓耳渔阳体 W03" panose="02020400000000000000" charset="-122"/>
              </a:defRPr>
            </a:lvl1pPr>
          </a:lstStyle>
          <a:p>
            <a:fld id="{65B9FC8E-39D1-40B2-8DA1-6322C1FD764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仓耳渔阳体 W03" panose="02020400000000000000" charset="-122"/>
        <a:ea typeface="仓耳渔阳体 W03" panose="02020400000000000000" charset="-122"/>
        <a:cs typeface="+mn-cs"/>
      </a:defRPr>
    </a:lvl1pPr>
    <a:lvl2pPr marL="457200" algn="l" defTabSz="914400" rtl="0" eaLnBrk="1" latinLnBrk="0" hangingPunct="1">
      <a:defRPr sz="1200" kern="1200">
        <a:solidFill>
          <a:schemeClr val="tx1"/>
        </a:solidFill>
        <a:latin typeface="仓耳渔阳体 W03" panose="02020400000000000000" charset="-122"/>
        <a:ea typeface="仓耳渔阳体 W03" panose="02020400000000000000" charset="-122"/>
        <a:cs typeface="+mn-cs"/>
      </a:defRPr>
    </a:lvl2pPr>
    <a:lvl3pPr marL="914400" algn="l" defTabSz="914400" rtl="0" eaLnBrk="1" latinLnBrk="0" hangingPunct="1">
      <a:defRPr sz="1200" kern="1200">
        <a:solidFill>
          <a:schemeClr val="tx1"/>
        </a:solidFill>
        <a:latin typeface="仓耳渔阳体 W03" panose="02020400000000000000" charset="-122"/>
        <a:ea typeface="仓耳渔阳体 W03" panose="02020400000000000000" charset="-122"/>
        <a:cs typeface="+mn-cs"/>
      </a:defRPr>
    </a:lvl3pPr>
    <a:lvl4pPr marL="1371600" algn="l" defTabSz="914400" rtl="0" eaLnBrk="1" latinLnBrk="0" hangingPunct="1">
      <a:defRPr sz="1200" kern="1200">
        <a:solidFill>
          <a:schemeClr val="tx1"/>
        </a:solidFill>
        <a:latin typeface="仓耳渔阳体 W03" panose="02020400000000000000" charset="-122"/>
        <a:ea typeface="仓耳渔阳体 W03" panose="02020400000000000000" charset="-122"/>
        <a:cs typeface="+mn-cs"/>
      </a:defRPr>
    </a:lvl4pPr>
    <a:lvl5pPr marL="1828800" algn="l" defTabSz="914400" rtl="0" eaLnBrk="1" latinLnBrk="0" hangingPunct="1">
      <a:defRPr sz="1200" kern="1200">
        <a:solidFill>
          <a:schemeClr val="tx1"/>
        </a:solidFill>
        <a:latin typeface="仓耳渔阳体 W03" panose="02020400000000000000" charset="-122"/>
        <a:ea typeface="仓耳渔阳体 W03" panose="020204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矩形 1"/>
          <p:cNvSpPr/>
          <p:nvPr userDrawn="1"/>
        </p:nvSpPr>
        <p:spPr>
          <a:xfrm>
            <a:off x="0" y="0"/>
            <a:ext cx="6096000" cy="6858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6000" y="0"/>
            <a:ext cx="609600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911225" y="818356"/>
            <a:ext cx="10369550" cy="522128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2" name="矩形 1"/>
          <p:cNvSpPr/>
          <p:nvPr userDrawn="1"/>
        </p:nvSpPr>
        <p:spPr>
          <a:xfrm>
            <a:off x="0" y="0"/>
            <a:ext cx="6096000" cy="6858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096000" y="0"/>
            <a:ext cx="6096000"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371475" y="368300"/>
            <a:ext cx="11449050" cy="612140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1.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themeOverride" Target="../theme/themeOverride12.xml"/><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image" Target="../media/image3.svg"/><Relationship Id="rId3" Type="http://schemas.openxmlformats.org/officeDocument/2006/relationships/image" Target="../media/image6.png"/><Relationship Id="rId2" Type="http://schemas.openxmlformats.org/officeDocument/2006/relationships/image" Target="../media/image2.svg"/><Relationship Id="rId10"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9" Type="http://schemas.openxmlformats.org/officeDocument/2006/relationships/themeOverride" Target="../theme/themeOverride14.xml"/><Relationship Id="rId8" Type="http://schemas.openxmlformats.org/officeDocument/2006/relationships/image" Target="../media/image8.svg"/><Relationship Id="rId7" Type="http://schemas.openxmlformats.org/officeDocument/2006/relationships/image" Target="../media/image13.png"/><Relationship Id="rId6" Type="http://schemas.openxmlformats.org/officeDocument/2006/relationships/image" Target="../media/image7.svg"/><Relationship Id="rId5" Type="http://schemas.openxmlformats.org/officeDocument/2006/relationships/image" Target="../media/image12.png"/><Relationship Id="rId4" Type="http://schemas.openxmlformats.org/officeDocument/2006/relationships/image" Target="../media/image6.svg"/><Relationship Id="rId3" Type="http://schemas.openxmlformats.org/officeDocument/2006/relationships/image" Target="../media/image11.png"/><Relationship Id="rId2" Type="http://schemas.openxmlformats.org/officeDocument/2006/relationships/image" Target="../media/image5.svg"/><Relationship Id="rId10"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4.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6.xml"/><Relationship Id="rId2" Type="http://schemas.openxmlformats.org/officeDocument/2006/relationships/image" Target="../media/image1.sv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7.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8.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hemeOverride" Target="../theme/themeOverride9.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p:nvGrpSpPr>
        <p:grpSpPr>
          <a:xfrm>
            <a:off x="2209800" y="2156509"/>
            <a:ext cx="7772400" cy="2538869"/>
            <a:chOff x="2209800" y="2156509"/>
            <a:chExt cx="7772400" cy="2538869"/>
          </a:xfrm>
        </p:grpSpPr>
        <p:sp>
          <p:nvSpPr>
            <p:cNvPr id="5" name="文本框 4"/>
            <p:cNvSpPr txBox="1"/>
            <p:nvPr/>
          </p:nvSpPr>
          <p:spPr>
            <a:xfrm>
              <a:off x="2209800" y="2678459"/>
              <a:ext cx="7772400" cy="922020"/>
            </a:xfrm>
            <a:prstGeom prst="rect">
              <a:avLst/>
            </a:prstGeom>
            <a:noFill/>
          </p:spPr>
          <p:txBody>
            <a:bodyPr wrap="square" rtlCol="0">
              <a:spAutoFit/>
            </a:bodyPr>
            <a:lstStyle/>
            <a:p>
              <a:pPr algn="ctr"/>
              <a:r>
                <a:rPr lang="zh-CN" altLang="en-US" sz="5400" dirty="0">
                  <a:solidFill>
                    <a:schemeClr val="tx1">
                      <a:lumMod val="75000"/>
                      <a:lumOff val="25000"/>
                    </a:schemeClr>
                  </a:solidFill>
                  <a:latin typeface="+mj-ea"/>
                  <a:ea typeface="+mj-ea"/>
                </a:rPr>
                <a:t>协作式安卓应用漏洞查找</a:t>
              </a:r>
              <a:endParaRPr lang="zh-CN" altLang="en-US" sz="5400" dirty="0">
                <a:solidFill>
                  <a:schemeClr val="tx1">
                    <a:lumMod val="75000"/>
                    <a:lumOff val="25000"/>
                  </a:schemeClr>
                </a:solidFill>
                <a:latin typeface="+mj-ea"/>
                <a:ea typeface="+mj-ea"/>
              </a:endParaRPr>
            </a:p>
          </p:txBody>
        </p:sp>
        <p:grpSp>
          <p:nvGrpSpPr>
            <p:cNvPr id="7" name="组合 6"/>
            <p:cNvGrpSpPr/>
            <p:nvPr/>
          </p:nvGrpSpPr>
          <p:grpSpPr>
            <a:xfrm>
              <a:off x="5249227" y="4354859"/>
              <a:ext cx="1675448" cy="340519"/>
              <a:chOff x="5249227" y="4340453"/>
              <a:chExt cx="1675448" cy="340519"/>
            </a:xfrm>
          </p:grpSpPr>
          <p:sp>
            <p:nvSpPr>
              <p:cNvPr id="8" name="文本框 7"/>
              <p:cNvSpPr txBox="1"/>
              <p:nvPr/>
            </p:nvSpPr>
            <p:spPr>
              <a:xfrm>
                <a:off x="5292089" y="4340453"/>
                <a:ext cx="1589724" cy="340519"/>
              </a:xfrm>
              <a:prstGeom prst="roundRect">
                <a:avLst>
                  <a:gd name="adj" fmla="val 50000"/>
                </a:avLst>
              </a:prstGeom>
              <a:solidFill>
                <a:schemeClr val="accent3"/>
              </a:solidFill>
            </p:spPr>
            <p:txBody>
              <a:bodyPr wrap="square" rtlCol="0">
                <a:spAutoFit/>
              </a:bodyPr>
              <a:lstStyle/>
              <a:p>
                <a:pPr algn="ctr"/>
                <a:endParaRPr lang="zh-CN" altLang="en-US" sz="1400" dirty="0">
                  <a:solidFill>
                    <a:schemeClr val="bg1"/>
                  </a:solidFill>
                  <a:latin typeface="+mn-ea"/>
                </a:endParaRPr>
              </a:p>
            </p:txBody>
          </p:sp>
          <p:sp>
            <p:nvSpPr>
              <p:cNvPr id="9" name="文本框 8"/>
              <p:cNvSpPr txBox="1"/>
              <p:nvPr/>
            </p:nvSpPr>
            <p:spPr>
              <a:xfrm>
                <a:off x="5249227" y="4356824"/>
                <a:ext cx="1675448" cy="306705"/>
              </a:xfrm>
              <a:prstGeom prst="rect">
                <a:avLst/>
              </a:prstGeom>
              <a:noFill/>
            </p:spPr>
            <p:txBody>
              <a:bodyPr wrap="square">
                <a:spAutoFit/>
              </a:bodyPr>
              <a:lstStyle/>
              <a:p>
                <a:pPr algn="ctr"/>
                <a:r>
                  <a:rPr lang="zh-CN" altLang="en-US" sz="1400" dirty="0">
                    <a:solidFill>
                      <a:schemeClr val="bg1"/>
                    </a:solidFill>
                    <a:latin typeface="+mj-ea"/>
                    <a:ea typeface="+mj-ea"/>
                  </a:rPr>
                  <a:t>汇报人：李顺</a:t>
                </a:r>
                <a:endParaRPr lang="en-US" altLang="zh-CN" sz="1400" dirty="0">
                  <a:solidFill>
                    <a:schemeClr val="bg1"/>
                  </a:solidFill>
                  <a:latin typeface="+mn-ea"/>
                </a:endParaRPr>
              </a:p>
            </p:txBody>
          </p:sp>
        </p:grpSp>
        <p:sp>
          <p:nvSpPr>
            <p:cNvPr id="10" name="文本框 9"/>
            <p:cNvSpPr txBox="1"/>
            <p:nvPr/>
          </p:nvSpPr>
          <p:spPr>
            <a:xfrm>
              <a:off x="2314575" y="2156509"/>
              <a:ext cx="7544435" cy="521970"/>
            </a:xfrm>
            <a:prstGeom prst="rect">
              <a:avLst/>
            </a:prstGeom>
            <a:noFill/>
          </p:spPr>
          <p:txBody>
            <a:bodyPr wrap="square">
              <a:spAutoFit/>
            </a:bodyPr>
            <a:lstStyle/>
            <a:p>
              <a:pPr algn="ctr"/>
              <a:r>
                <a:rPr sz="2800" dirty="0">
                  <a:solidFill>
                    <a:schemeClr val="tx1">
                      <a:lumMod val="75000"/>
                      <a:lumOff val="25000"/>
                    </a:schemeClr>
                  </a:solidFill>
                  <a:latin typeface="+mn-ea"/>
                </a:rPr>
                <a:t>Collaborative Bug Finding for Android Apps</a:t>
              </a:r>
              <a:endParaRPr sz="2800" dirty="0">
                <a:solidFill>
                  <a:schemeClr val="tx1">
                    <a:lumMod val="75000"/>
                    <a:lumOff val="25000"/>
                  </a:schemeClr>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210050" y="2662193"/>
            <a:ext cx="3771900" cy="1533614"/>
            <a:chOff x="4210050" y="2678459"/>
            <a:chExt cx="3771900" cy="1533614"/>
          </a:xfrm>
        </p:grpSpPr>
        <p:sp>
          <p:nvSpPr>
            <p:cNvPr id="3" name="文本框 2"/>
            <p:cNvSpPr txBox="1"/>
            <p:nvPr/>
          </p:nvSpPr>
          <p:spPr>
            <a:xfrm>
              <a:off x="4210050" y="2678459"/>
              <a:ext cx="3771900" cy="645160"/>
            </a:xfrm>
            <a:prstGeom prst="rect">
              <a:avLst/>
            </a:prstGeom>
            <a:noFill/>
          </p:spPr>
          <p:txBody>
            <a:bodyPr wrap="square" rtlCol="0">
              <a:spAutoFit/>
            </a:bodyPr>
            <a:lstStyle/>
            <a:p>
              <a:pPr algn="ctr"/>
              <a:r>
                <a:rPr lang="en-US" altLang="zh-CN" sz="3600" dirty="0">
                  <a:solidFill>
                    <a:schemeClr val="tx1">
                      <a:lumMod val="75000"/>
                      <a:lumOff val="25000"/>
                    </a:schemeClr>
                  </a:solidFill>
                  <a:latin typeface="+mj-ea"/>
                  <a:ea typeface="+mj-ea"/>
                </a:rPr>
                <a:t>Bugine</a:t>
              </a:r>
              <a:endParaRPr lang="en-US" altLang="zh-CN" sz="3600" dirty="0">
                <a:solidFill>
                  <a:schemeClr val="tx1">
                    <a:lumMod val="75000"/>
                    <a:lumOff val="25000"/>
                  </a:schemeClr>
                </a:solidFill>
                <a:latin typeface="+mj-ea"/>
                <a:ea typeface="+mj-ea"/>
              </a:endParaRPr>
            </a:p>
          </p:txBody>
        </p:sp>
        <p:grpSp>
          <p:nvGrpSpPr>
            <p:cNvPr id="5" name="组合 4"/>
            <p:cNvGrpSpPr/>
            <p:nvPr/>
          </p:nvGrpSpPr>
          <p:grpSpPr>
            <a:xfrm>
              <a:off x="5527675" y="3935074"/>
              <a:ext cx="1136650" cy="276999"/>
              <a:chOff x="5518626" y="4396710"/>
              <a:chExt cx="1136650" cy="276999"/>
            </a:xfrm>
          </p:grpSpPr>
          <p:sp>
            <p:nvSpPr>
              <p:cNvPr id="7" name="文本框 6"/>
              <p:cNvSpPr txBox="1"/>
              <p:nvPr/>
            </p:nvSpPr>
            <p:spPr>
              <a:xfrm>
                <a:off x="5518626" y="4396711"/>
                <a:ext cx="1136650" cy="276998"/>
              </a:xfrm>
              <a:prstGeom prst="roundRect">
                <a:avLst>
                  <a:gd name="adj" fmla="val 50000"/>
                </a:avLst>
              </a:prstGeom>
              <a:solidFill>
                <a:schemeClr val="accent3"/>
              </a:solidFill>
            </p:spPr>
            <p:txBody>
              <a:bodyPr wrap="square" rtlCol="0">
                <a:spAutoFit/>
              </a:bodyPr>
              <a:lstStyle/>
              <a:p>
                <a:pPr algn="ctr"/>
                <a:endParaRPr lang="zh-CN" altLang="en-US" sz="1200" dirty="0">
                  <a:solidFill>
                    <a:schemeClr val="bg1"/>
                  </a:solidFill>
                  <a:latin typeface="+mn-ea"/>
                </a:endParaRPr>
              </a:p>
            </p:txBody>
          </p:sp>
          <p:sp>
            <p:nvSpPr>
              <p:cNvPr id="8" name="文本框 7"/>
              <p:cNvSpPr txBox="1"/>
              <p:nvPr/>
            </p:nvSpPr>
            <p:spPr>
              <a:xfrm>
                <a:off x="5541327" y="4396710"/>
                <a:ext cx="1091248" cy="275590"/>
              </a:xfrm>
              <a:prstGeom prst="rect">
                <a:avLst/>
              </a:prstGeom>
              <a:noFill/>
            </p:spPr>
            <p:txBody>
              <a:bodyPr wrap="square">
                <a:spAutoFit/>
              </a:bodyPr>
              <a:lstStyle/>
              <a:p>
                <a:pPr algn="ctr"/>
                <a:r>
                  <a:rPr lang="zh-CN" altLang="en-US" sz="1200" dirty="0">
                    <a:solidFill>
                      <a:schemeClr val="bg1"/>
                    </a:solidFill>
                    <a:latin typeface="+mj-ea"/>
                    <a:ea typeface="+mj-ea"/>
                  </a:rPr>
                  <a:t>第三部分</a:t>
                </a:r>
                <a:endParaRPr lang="en-US" altLang="zh-CN" sz="1200" dirty="0">
                  <a:solidFill>
                    <a:schemeClr val="bg1"/>
                  </a:solidFill>
                  <a:latin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114800" y="463034"/>
            <a:ext cx="3962400" cy="460375"/>
          </a:xfrm>
          <a:prstGeom prst="rect">
            <a:avLst/>
          </a:prstGeom>
          <a:noFill/>
        </p:spPr>
        <p:txBody>
          <a:bodyPr wrap="square">
            <a:spAutoFit/>
          </a:bodyPr>
          <a:lstStyle/>
          <a:p>
            <a:pPr algn="ctr"/>
            <a:r>
              <a:rPr lang="en-US" altLang="zh-CN" sz="2400" dirty="0">
                <a:solidFill>
                  <a:schemeClr val="tx1">
                    <a:lumMod val="75000"/>
                    <a:lumOff val="25000"/>
                  </a:schemeClr>
                </a:solidFill>
                <a:latin typeface="+mj-ea"/>
                <a:ea typeface="+mj-ea"/>
              </a:rPr>
              <a:t>Bugine </a:t>
            </a:r>
            <a:r>
              <a:rPr lang="zh-CN" altLang="en-US" sz="2400" dirty="0">
                <a:solidFill>
                  <a:schemeClr val="tx1">
                    <a:lumMod val="75000"/>
                    <a:lumOff val="25000"/>
                  </a:schemeClr>
                </a:solidFill>
                <a:latin typeface="+mj-ea"/>
                <a:ea typeface="+mj-ea"/>
              </a:rPr>
              <a:t>的工作原理</a:t>
            </a:r>
            <a:endParaRPr lang="zh-CN" altLang="en-US" sz="2400" dirty="0">
              <a:solidFill>
                <a:schemeClr val="tx1">
                  <a:lumMod val="75000"/>
                  <a:lumOff val="25000"/>
                </a:schemeClr>
              </a:solidFill>
              <a:latin typeface="+mj-ea"/>
              <a:ea typeface="+mj-ea"/>
            </a:endParaRPr>
          </a:p>
        </p:txBody>
      </p:sp>
      <p:grpSp>
        <p:nvGrpSpPr>
          <p:cNvPr id="41" name="组合 40"/>
          <p:cNvGrpSpPr/>
          <p:nvPr/>
        </p:nvGrpSpPr>
        <p:grpSpPr>
          <a:xfrm>
            <a:off x="1126821" y="1172028"/>
            <a:ext cx="9972979" cy="5244342"/>
            <a:chOff x="1218102" y="1009778"/>
            <a:chExt cx="9972979" cy="5244342"/>
          </a:xfrm>
        </p:grpSpPr>
        <p:cxnSp>
          <p:nvCxnSpPr>
            <p:cNvPr id="3" name="直接箭头连接符 2"/>
            <p:cNvCxnSpPr/>
            <p:nvPr/>
          </p:nvCxnSpPr>
          <p:spPr>
            <a:xfrm>
              <a:off x="1218102" y="3429000"/>
              <a:ext cx="9972979" cy="0"/>
            </a:xfrm>
            <a:prstGeom prst="straightConnector1">
              <a:avLst/>
            </a:prstGeom>
            <a:ln w="31750">
              <a:solidFill>
                <a:schemeClr val="bg1">
                  <a:lumMod val="85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375756" y="1009778"/>
              <a:ext cx="9474429" cy="5244342"/>
              <a:chOff x="1375756" y="1009778"/>
              <a:chExt cx="9474429" cy="5244342"/>
            </a:xfrm>
          </p:grpSpPr>
          <p:grpSp>
            <p:nvGrpSpPr>
              <p:cNvPr id="4" name="组合 3"/>
              <p:cNvGrpSpPr/>
              <p:nvPr/>
            </p:nvGrpSpPr>
            <p:grpSpPr>
              <a:xfrm>
                <a:off x="1375756" y="3314700"/>
                <a:ext cx="2548544" cy="2380382"/>
                <a:chOff x="932352" y="3314700"/>
                <a:chExt cx="2548544" cy="2380382"/>
              </a:xfrm>
            </p:grpSpPr>
            <p:grpSp>
              <p:nvGrpSpPr>
                <p:cNvPr id="5" name="组合 4"/>
                <p:cNvGrpSpPr/>
                <p:nvPr/>
              </p:nvGrpSpPr>
              <p:grpSpPr>
                <a:xfrm>
                  <a:off x="1936749" y="3314700"/>
                  <a:ext cx="539752" cy="905831"/>
                  <a:chOff x="1936749" y="3314700"/>
                  <a:chExt cx="539752" cy="905831"/>
                </a:xfrm>
              </p:grpSpPr>
              <p:cxnSp>
                <p:nvCxnSpPr>
                  <p:cNvPr id="10" name="直接连接符 9"/>
                  <p:cNvCxnSpPr/>
                  <p:nvPr/>
                </p:nvCxnSpPr>
                <p:spPr>
                  <a:xfrm flipV="1">
                    <a:off x="2206625" y="3473450"/>
                    <a:ext cx="0" cy="407355"/>
                  </a:xfrm>
                  <a:prstGeom prst="line">
                    <a:avLst/>
                  </a:prstGeom>
                  <a:ln w="254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092325" y="33147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936749" y="3680779"/>
                    <a:ext cx="539752" cy="5397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文本框 5"/>
                <p:cNvSpPr txBox="1"/>
                <p:nvPr/>
              </p:nvSpPr>
              <p:spPr>
                <a:xfrm>
                  <a:off x="1879599" y="3751934"/>
                  <a:ext cx="654051" cy="400110"/>
                </a:xfrm>
                <a:prstGeom prst="rect">
                  <a:avLst/>
                </a:prstGeom>
                <a:noFill/>
              </p:spPr>
              <p:txBody>
                <a:bodyPr wrap="square" rtlCol="0">
                  <a:spAutoFit/>
                </a:bodyPr>
                <a:lstStyle/>
                <a:p>
                  <a:pPr algn="ctr"/>
                  <a:r>
                    <a:rPr lang="en-US" altLang="zh-CN" sz="2000" dirty="0">
                      <a:solidFill>
                        <a:schemeClr val="bg1"/>
                      </a:solidFill>
                      <a:latin typeface="+mj-ea"/>
                      <a:ea typeface="+mj-ea"/>
                    </a:rPr>
                    <a:t>01</a:t>
                  </a:r>
                  <a:endParaRPr lang="zh-CN" altLang="en-US" sz="2000" dirty="0">
                    <a:solidFill>
                      <a:schemeClr val="bg1"/>
                    </a:solidFill>
                    <a:latin typeface="+mj-ea"/>
                    <a:ea typeface="+mj-ea"/>
                  </a:endParaRPr>
                </a:p>
              </p:txBody>
            </p:sp>
            <p:grpSp>
              <p:nvGrpSpPr>
                <p:cNvPr id="7" name="组合 6"/>
                <p:cNvGrpSpPr/>
                <p:nvPr/>
              </p:nvGrpSpPr>
              <p:grpSpPr>
                <a:xfrm>
                  <a:off x="932352" y="4220215"/>
                  <a:ext cx="2548544" cy="1474867"/>
                  <a:chOff x="2138251" y="1810420"/>
                  <a:chExt cx="2548544" cy="1474867"/>
                </a:xfrm>
              </p:grpSpPr>
              <p:sp>
                <p:nvSpPr>
                  <p:cNvPr id="8" name="矩形 7"/>
                  <p:cNvSpPr/>
                  <p:nvPr/>
                </p:nvSpPr>
                <p:spPr>
                  <a:xfrm>
                    <a:off x="2138251" y="2355647"/>
                    <a:ext cx="2548544" cy="929640"/>
                  </a:xfrm>
                  <a:prstGeom prst="rect">
                    <a:avLst/>
                  </a:prstGeom>
                </p:spPr>
                <p:txBody>
                  <a:bodyPr wrap="square">
                    <a:spAutoFit/>
                  </a:bodyPr>
                  <a:lstStyle/>
                  <a:p>
                    <a:pPr algn="ctr">
                      <a:lnSpc>
                        <a:spcPct val="130000"/>
                      </a:lnSpc>
                      <a:defRPr/>
                    </a:pPr>
                    <a:r>
                      <a:rPr lang="zh-CN" altLang="en-US" sz="1400" dirty="0">
                        <a:solidFill>
                          <a:schemeClr val="tx1">
                            <a:lumMod val="75000"/>
                            <a:lumOff val="25000"/>
                          </a:schemeClr>
                        </a:solidFill>
                        <a:latin typeface="+mn-ea"/>
                      </a:rPr>
                      <a:t>为了获得不同应用的问题，通过一些规则收集这些应用的问题并提取其元数据</a:t>
                    </a:r>
                    <a:endParaRPr lang="zh-CN" altLang="en-US" sz="1400" dirty="0">
                      <a:solidFill>
                        <a:schemeClr val="tx1">
                          <a:lumMod val="75000"/>
                          <a:lumOff val="25000"/>
                        </a:schemeClr>
                      </a:solidFill>
                      <a:latin typeface="+mn-ea"/>
                    </a:endParaRPr>
                  </a:p>
                </p:txBody>
              </p:sp>
              <p:sp>
                <p:nvSpPr>
                  <p:cNvPr id="9" name="矩形 8"/>
                  <p:cNvSpPr/>
                  <p:nvPr/>
                </p:nvSpPr>
                <p:spPr>
                  <a:xfrm>
                    <a:off x="2477978" y="1810420"/>
                    <a:ext cx="1869092" cy="645160"/>
                  </a:xfrm>
                  <a:prstGeom prst="rect">
                    <a:avLst/>
                  </a:prstGeom>
                </p:spPr>
                <p:txBody>
                  <a:bodyPr wrap="square">
                    <a:spAutoFit/>
                  </a:bodyPr>
                  <a:lstStyle/>
                  <a:p>
                    <a:pPr lvl="0" algn="ctr">
                      <a:defRPr/>
                    </a:pPr>
                    <a:r>
                      <a:rPr lang="zh-CN" altLang="en-US" dirty="0">
                        <a:solidFill>
                          <a:schemeClr val="tx1">
                            <a:lumMod val="75000"/>
                            <a:lumOff val="25000"/>
                          </a:schemeClr>
                        </a:solidFill>
                        <a:latin typeface="+mj-ea"/>
                        <a:ea typeface="+mj-ea"/>
                      </a:rPr>
                      <a:t>建立</a:t>
                    </a:r>
                    <a:r>
                      <a:rPr lang="en-US" altLang="zh-CN" dirty="0">
                        <a:solidFill>
                          <a:schemeClr val="tx1">
                            <a:lumMod val="75000"/>
                            <a:lumOff val="25000"/>
                          </a:schemeClr>
                        </a:solidFill>
                        <a:latin typeface="+mj-ea"/>
                        <a:ea typeface="+mj-ea"/>
                      </a:rPr>
                      <a:t>Github</a:t>
                    </a:r>
                    <a:r>
                      <a:rPr lang="zh-CN" altLang="en-US" dirty="0">
                        <a:solidFill>
                          <a:schemeClr val="tx1">
                            <a:lumMod val="75000"/>
                            <a:lumOff val="25000"/>
                          </a:schemeClr>
                        </a:solidFill>
                        <a:latin typeface="+mj-ea"/>
                        <a:ea typeface="+mj-ea"/>
                      </a:rPr>
                      <a:t>问题的数据库</a:t>
                    </a:r>
                    <a:endParaRPr lang="zh-CN" altLang="en-US" dirty="0">
                      <a:solidFill>
                        <a:schemeClr val="tx1">
                          <a:lumMod val="75000"/>
                          <a:lumOff val="25000"/>
                        </a:schemeClr>
                      </a:solidFill>
                      <a:latin typeface="+mj-ea"/>
                      <a:ea typeface="+mj-ea"/>
                    </a:endParaRPr>
                  </a:p>
                </p:txBody>
              </p:sp>
            </p:grpSp>
          </p:grpSp>
          <p:grpSp>
            <p:nvGrpSpPr>
              <p:cNvPr id="13" name="组合 12"/>
              <p:cNvGrpSpPr/>
              <p:nvPr/>
            </p:nvGrpSpPr>
            <p:grpSpPr>
              <a:xfrm>
                <a:off x="5815212" y="3314700"/>
                <a:ext cx="2903855" cy="2939420"/>
                <a:chOff x="5936152" y="3314700"/>
                <a:chExt cx="2903855" cy="2939420"/>
              </a:xfrm>
            </p:grpSpPr>
            <p:grpSp>
              <p:nvGrpSpPr>
                <p:cNvPr id="14" name="组合 13"/>
                <p:cNvGrpSpPr/>
                <p:nvPr/>
              </p:nvGrpSpPr>
              <p:grpSpPr>
                <a:xfrm>
                  <a:off x="7118349" y="3314700"/>
                  <a:ext cx="539752" cy="905831"/>
                  <a:chOff x="7118349" y="3314700"/>
                  <a:chExt cx="539752" cy="905831"/>
                </a:xfrm>
              </p:grpSpPr>
              <p:cxnSp>
                <p:nvCxnSpPr>
                  <p:cNvPr id="20" name="直接连接符 19"/>
                  <p:cNvCxnSpPr/>
                  <p:nvPr/>
                </p:nvCxnSpPr>
                <p:spPr>
                  <a:xfrm flipV="1">
                    <a:off x="7388225" y="3473450"/>
                    <a:ext cx="0" cy="407355"/>
                  </a:xfrm>
                  <a:prstGeom prst="line">
                    <a:avLst/>
                  </a:prstGeom>
                  <a:ln w="254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7273925" y="3314700"/>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118349" y="3680779"/>
                    <a:ext cx="539752" cy="5397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7061199" y="3751934"/>
                  <a:ext cx="654051" cy="398780"/>
                </a:xfrm>
                <a:prstGeom prst="rect">
                  <a:avLst/>
                </a:prstGeom>
                <a:noFill/>
              </p:spPr>
              <p:txBody>
                <a:bodyPr wrap="square" rtlCol="0">
                  <a:spAutoFit/>
                </a:bodyPr>
                <a:lstStyle/>
                <a:p>
                  <a:pPr algn="ctr"/>
                  <a:r>
                    <a:rPr lang="en-US" altLang="zh-CN" sz="2000" dirty="0">
                      <a:solidFill>
                        <a:schemeClr val="bg1"/>
                      </a:solidFill>
                      <a:latin typeface="+mj-ea"/>
                      <a:ea typeface="+mj-ea"/>
                    </a:rPr>
                    <a:t>03</a:t>
                  </a:r>
                  <a:endParaRPr lang="zh-CN" altLang="en-US" sz="2000" dirty="0">
                    <a:solidFill>
                      <a:schemeClr val="bg1"/>
                    </a:solidFill>
                    <a:latin typeface="+mj-ea"/>
                    <a:ea typeface="+mj-ea"/>
                  </a:endParaRPr>
                </a:p>
              </p:txBody>
            </p:sp>
            <p:grpSp>
              <p:nvGrpSpPr>
                <p:cNvPr id="16" name="组合 15"/>
                <p:cNvGrpSpPr/>
                <p:nvPr/>
              </p:nvGrpSpPr>
              <p:grpSpPr>
                <a:xfrm>
                  <a:off x="5936152" y="4220215"/>
                  <a:ext cx="2903855" cy="2033905"/>
                  <a:chOff x="1960451" y="1810420"/>
                  <a:chExt cx="2903855" cy="2033905"/>
                </a:xfrm>
              </p:grpSpPr>
              <p:sp>
                <p:nvSpPr>
                  <p:cNvPr id="17" name="矩形 16"/>
                  <p:cNvSpPr/>
                  <p:nvPr/>
                </p:nvSpPr>
                <p:spPr>
                  <a:xfrm>
                    <a:off x="1960451" y="2355250"/>
                    <a:ext cx="2903855" cy="1489075"/>
                  </a:xfrm>
                  <a:prstGeom prst="rect">
                    <a:avLst/>
                  </a:prstGeom>
                </p:spPr>
                <p:txBody>
                  <a:bodyPr wrap="square">
                    <a:spAutoFit/>
                  </a:bodyPr>
                  <a:lstStyle/>
                  <a:p>
                    <a:pPr algn="ctr">
                      <a:lnSpc>
                        <a:spcPct val="130000"/>
                      </a:lnSpc>
                      <a:defRPr/>
                    </a:pPr>
                    <a:r>
                      <a:rPr lang="zh-CN" altLang="en-US" sz="1400" dirty="0">
                        <a:solidFill>
                          <a:schemeClr val="tx1">
                            <a:lumMod val="75000"/>
                            <a:lumOff val="25000"/>
                          </a:schemeClr>
                        </a:solidFill>
                        <a:latin typeface="+mn-ea"/>
                      </a:rPr>
                      <a:t>Bugine将标识并解析文件夹的所有XML文件，以生成应用程序描述文件。丢弃了对应用程序不必需的元素样式（例如颜色和字体），只保留描述应用程序行为的重要属性。</a:t>
                    </a:r>
                    <a:endParaRPr lang="zh-CN" altLang="en-US" sz="1400" dirty="0">
                      <a:solidFill>
                        <a:schemeClr val="tx1">
                          <a:lumMod val="75000"/>
                          <a:lumOff val="25000"/>
                        </a:schemeClr>
                      </a:solidFill>
                      <a:latin typeface="+mn-ea"/>
                    </a:endParaRPr>
                  </a:p>
                </p:txBody>
              </p:sp>
              <p:sp>
                <p:nvSpPr>
                  <p:cNvPr id="19" name="矩形 18"/>
                  <p:cNvSpPr/>
                  <p:nvPr/>
                </p:nvSpPr>
                <p:spPr>
                  <a:xfrm>
                    <a:off x="2477978" y="1810420"/>
                    <a:ext cx="1869092" cy="645160"/>
                  </a:xfrm>
                  <a:prstGeom prst="rect">
                    <a:avLst/>
                  </a:prstGeom>
                </p:spPr>
                <p:txBody>
                  <a:bodyPr wrap="square">
                    <a:spAutoFit/>
                  </a:bodyPr>
                  <a:lstStyle/>
                  <a:p>
                    <a:pPr lvl="0" algn="ctr">
                      <a:defRPr/>
                    </a:pPr>
                    <a:r>
                      <a:rPr lang="zh-CN" altLang="en-US" dirty="0">
                        <a:solidFill>
                          <a:schemeClr val="tx1">
                            <a:lumMod val="75000"/>
                            <a:lumOff val="25000"/>
                          </a:schemeClr>
                        </a:solidFill>
                        <a:latin typeface="+mj-ea"/>
                        <a:ea typeface="+mj-ea"/>
                      </a:rPr>
                      <a:t>提取应用程序描述文件</a:t>
                    </a:r>
                    <a:endParaRPr lang="zh-CN" altLang="en-US" dirty="0">
                      <a:solidFill>
                        <a:schemeClr val="tx1">
                          <a:lumMod val="75000"/>
                          <a:lumOff val="25000"/>
                        </a:schemeClr>
                      </a:solidFill>
                      <a:latin typeface="+mj-ea"/>
                      <a:ea typeface="+mj-ea"/>
                    </a:endParaRPr>
                  </a:p>
                </p:txBody>
              </p:sp>
            </p:grpSp>
          </p:grpSp>
          <p:grpSp>
            <p:nvGrpSpPr>
              <p:cNvPr id="23" name="组合 22"/>
              <p:cNvGrpSpPr/>
              <p:nvPr/>
            </p:nvGrpSpPr>
            <p:grpSpPr>
              <a:xfrm>
                <a:off x="3684384" y="1148208"/>
                <a:ext cx="2548544" cy="2395092"/>
                <a:chOff x="3523152" y="1148208"/>
                <a:chExt cx="2548544" cy="2395092"/>
              </a:xfrm>
            </p:grpSpPr>
            <p:grpSp>
              <p:nvGrpSpPr>
                <p:cNvPr id="24" name="组合 23"/>
                <p:cNvGrpSpPr/>
                <p:nvPr/>
              </p:nvGrpSpPr>
              <p:grpSpPr>
                <a:xfrm>
                  <a:off x="4527549" y="2637470"/>
                  <a:ext cx="539752" cy="905830"/>
                  <a:chOff x="4527549" y="2637470"/>
                  <a:chExt cx="539752" cy="905830"/>
                </a:xfrm>
              </p:grpSpPr>
              <p:cxnSp>
                <p:nvCxnSpPr>
                  <p:cNvPr id="29" name="直接连接符 28"/>
                  <p:cNvCxnSpPr/>
                  <p:nvPr/>
                </p:nvCxnSpPr>
                <p:spPr>
                  <a:xfrm flipV="1">
                    <a:off x="4797425" y="2993072"/>
                    <a:ext cx="0" cy="407355"/>
                  </a:xfrm>
                  <a:prstGeom prst="line">
                    <a:avLst/>
                  </a:prstGeom>
                  <a:ln w="254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4683125" y="3314700"/>
                    <a:ext cx="22860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527549" y="2637470"/>
                    <a:ext cx="539752" cy="5397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5" name="文本框 24"/>
                <p:cNvSpPr txBox="1"/>
                <p:nvPr/>
              </p:nvSpPr>
              <p:spPr>
                <a:xfrm>
                  <a:off x="4470399" y="2708626"/>
                  <a:ext cx="654051" cy="398780"/>
                </a:xfrm>
                <a:prstGeom prst="rect">
                  <a:avLst/>
                </a:prstGeom>
                <a:noFill/>
              </p:spPr>
              <p:txBody>
                <a:bodyPr wrap="square" rtlCol="0">
                  <a:spAutoFit/>
                </a:bodyPr>
                <a:lstStyle/>
                <a:p>
                  <a:pPr algn="ctr"/>
                  <a:r>
                    <a:rPr lang="en-US" altLang="zh-CN" sz="2000" dirty="0">
                      <a:solidFill>
                        <a:schemeClr val="bg1"/>
                      </a:solidFill>
                      <a:latin typeface="+mj-ea"/>
                      <a:ea typeface="+mj-ea"/>
                    </a:rPr>
                    <a:t>02</a:t>
                  </a:r>
                  <a:endParaRPr lang="zh-CN" altLang="en-US" sz="2000" dirty="0">
                    <a:solidFill>
                      <a:schemeClr val="bg1"/>
                    </a:solidFill>
                    <a:latin typeface="+mj-ea"/>
                    <a:ea typeface="+mj-ea"/>
                  </a:endParaRPr>
                </a:p>
              </p:txBody>
            </p:sp>
            <p:grpSp>
              <p:nvGrpSpPr>
                <p:cNvPr id="26" name="组合 25"/>
                <p:cNvGrpSpPr/>
                <p:nvPr/>
              </p:nvGrpSpPr>
              <p:grpSpPr>
                <a:xfrm>
                  <a:off x="3523152" y="1148208"/>
                  <a:ext cx="2548544" cy="1579007"/>
                  <a:chOff x="2138251" y="2138715"/>
                  <a:chExt cx="2548544" cy="1579007"/>
                </a:xfrm>
              </p:grpSpPr>
              <p:sp>
                <p:nvSpPr>
                  <p:cNvPr id="27" name="矩形 26"/>
                  <p:cNvSpPr/>
                  <p:nvPr/>
                </p:nvSpPr>
                <p:spPr>
                  <a:xfrm>
                    <a:off x="2138251" y="2508047"/>
                    <a:ext cx="2548544" cy="1209675"/>
                  </a:xfrm>
                  <a:prstGeom prst="rect">
                    <a:avLst/>
                  </a:prstGeom>
                </p:spPr>
                <p:txBody>
                  <a:bodyPr wrap="square">
                    <a:spAutoFit/>
                  </a:bodyPr>
                  <a:lstStyle/>
                  <a:p>
                    <a:pPr algn="ctr">
                      <a:lnSpc>
                        <a:spcPct val="130000"/>
                      </a:lnSpc>
                      <a:defRPr/>
                    </a:pPr>
                    <a:r>
                      <a:rPr lang="zh-CN" altLang="en-US" sz="1400" dirty="0">
                        <a:solidFill>
                          <a:schemeClr val="tx1">
                            <a:lumMod val="75000"/>
                            <a:lumOff val="25000"/>
                          </a:schemeClr>
                        </a:solidFill>
                        <a:latin typeface="+mn-ea"/>
                      </a:rPr>
                      <a:t>使用自然语言处理技术进行预处理，将其存储到数据库中，同时，对相应的</a:t>
                    </a:r>
                    <a:r>
                      <a:rPr lang="en-US" altLang="zh-CN" sz="1400" dirty="0">
                        <a:solidFill>
                          <a:schemeClr val="tx1">
                            <a:lumMod val="75000"/>
                            <a:lumOff val="25000"/>
                          </a:schemeClr>
                        </a:solidFill>
                        <a:latin typeface="+mn-ea"/>
                      </a:rPr>
                      <a:t>XML</a:t>
                    </a:r>
                    <a:r>
                      <a:rPr lang="zh-CN" altLang="en-US" sz="1400" dirty="0">
                        <a:solidFill>
                          <a:schemeClr val="tx1">
                            <a:lumMod val="75000"/>
                            <a:lumOff val="25000"/>
                          </a:schemeClr>
                        </a:solidFill>
                        <a:latin typeface="+mn-ea"/>
                      </a:rPr>
                      <a:t>文件也进行相应的预处理</a:t>
                    </a:r>
                    <a:endParaRPr lang="zh-CN" altLang="en-US" sz="1400" dirty="0">
                      <a:solidFill>
                        <a:schemeClr val="tx1">
                          <a:lumMod val="75000"/>
                          <a:lumOff val="25000"/>
                        </a:schemeClr>
                      </a:solidFill>
                      <a:latin typeface="+mn-ea"/>
                    </a:endParaRPr>
                  </a:p>
                </p:txBody>
              </p:sp>
              <p:sp>
                <p:nvSpPr>
                  <p:cNvPr id="28" name="矩形 27"/>
                  <p:cNvSpPr/>
                  <p:nvPr/>
                </p:nvSpPr>
                <p:spPr>
                  <a:xfrm>
                    <a:off x="2477978" y="2138715"/>
                    <a:ext cx="1869092" cy="368300"/>
                  </a:xfrm>
                  <a:prstGeom prst="rect">
                    <a:avLst/>
                  </a:prstGeom>
                </p:spPr>
                <p:txBody>
                  <a:bodyPr wrap="square">
                    <a:spAutoFit/>
                  </a:bodyPr>
                  <a:lstStyle/>
                  <a:p>
                    <a:pPr lvl="0" algn="ctr">
                      <a:defRPr/>
                    </a:pPr>
                    <a:r>
                      <a:rPr lang="zh-CN" altLang="en-US" dirty="0">
                        <a:solidFill>
                          <a:schemeClr val="tx1">
                            <a:lumMod val="75000"/>
                            <a:lumOff val="25000"/>
                          </a:schemeClr>
                        </a:solidFill>
                        <a:latin typeface="+mj-ea"/>
                        <a:ea typeface="+mj-ea"/>
                      </a:rPr>
                      <a:t>进行数据预处理</a:t>
                    </a:r>
                    <a:endParaRPr lang="zh-CN" altLang="en-US" dirty="0">
                      <a:solidFill>
                        <a:schemeClr val="tx1">
                          <a:lumMod val="75000"/>
                          <a:lumOff val="25000"/>
                        </a:schemeClr>
                      </a:solidFill>
                      <a:latin typeface="+mj-ea"/>
                      <a:ea typeface="+mj-ea"/>
                    </a:endParaRPr>
                  </a:p>
                </p:txBody>
              </p:sp>
            </p:grpSp>
          </p:grpSp>
          <p:grpSp>
            <p:nvGrpSpPr>
              <p:cNvPr id="32" name="组合 31"/>
              <p:cNvGrpSpPr/>
              <p:nvPr/>
            </p:nvGrpSpPr>
            <p:grpSpPr>
              <a:xfrm>
                <a:off x="8301641" y="1009778"/>
                <a:ext cx="2548544" cy="2533522"/>
                <a:chOff x="8704752" y="1009778"/>
                <a:chExt cx="2548544" cy="2533522"/>
              </a:xfrm>
            </p:grpSpPr>
            <p:grpSp>
              <p:nvGrpSpPr>
                <p:cNvPr id="33" name="组合 32"/>
                <p:cNvGrpSpPr/>
                <p:nvPr/>
              </p:nvGrpSpPr>
              <p:grpSpPr>
                <a:xfrm>
                  <a:off x="9709149" y="2637470"/>
                  <a:ext cx="539752" cy="905830"/>
                  <a:chOff x="9709149" y="2637470"/>
                  <a:chExt cx="539752" cy="905830"/>
                </a:xfrm>
              </p:grpSpPr>
              <p:cxnSp>
                <p:nvCxnSpPr>
                  <p:cNvPr id="38" name="直接连接符 37"/>
                  <p:cNvCxnSpPr/>
                  <p:nvPr/>
                </p:nvCxnSpPr>
                <p:spPr>
                  <a:xfrm flipV="1">
                    <a:off x="9981565" y="2993072"/>
                    <a:ext cx="0" cy="407355"/>
                  </a:xfrm>
                  <a:prstGeom prst="line">
                    <a:avLst/>
                  </a:prstGeom>
                  <a:ln w="254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864725" y="3314700"/>
                    <a:ext cx="22860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9709149" y="2637470"/>
                    <a:ext cx="539752" cy="5397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9651999" y="2708626"/>
                  <a:ext cx="654051" cy="400110"/>
                </a:xfrm>
                <a:prstGeom prst="rect">
                  <a:avLst/>
                </a:prstGeom>
                <a:noFill/>
              </p:spPr>
              <p:txBody>
                <a:bodyPr wrap="square" rtlCol="0">
                  <a:spAutoFit/>
                </a:bodyPr>
                <a:lstStyle/>
                <a:p>
                  <a:pPr algn="ctr"/>
                  <a:r>
                    <a:rPr lang="en-US" altLang="zh-CN" sz="2000" dirty="0">
                      <a:solidFill>
                        <a:schemeClr val="bg1"/>
                      </a:solidFill>
                      <a:latin typeface="+mj-ea"/>
                      <a:ea typeface="+mj-ea"/>
                    </a:rPr>
                    <a:t>04</a:t>
                  </a:r>
                  <a:endParaRPr lang="zh-CN" altLang="en-US" sz="2000" dirty="0">
                    <a:solidFill>
                      <a:schemeClr val="bg1"/>
                    </a:solidFill>
                    <a:latin typeface="+mj-ea"/>
                    <a:ea typeface="+mj-ea"/>
                  </a:endParaRPr>
                </a:p>
              </p:txBody>
            </p:sp>
            <p:grpSp>
              <p:nvGrpSpPr>
                <p:cNvPr id="35" name="组合 34"/>
                <p:cNvGrpSpPr/>
                <p:nvPr/>
              </p:nvGrpSpPr>
              <p:grpSpPr>
                <a:xfrm>
                  <a:off x="8704752" y="1009778"/>
                  <a:ext cx="2548544" cy="2024094"/>
                  <a:chOff x="2138251" y="2000285"/>
                  <a:chExt cx="2548544" cy="2024094"/>
                </a:xfrm>
              </p:grpSpPr>
              <p:sp>
                <p:nvSpPr>
                  <p:cNvPr id="36" name="矩形 35"/>
                  <p:cNvSpPr/>
                  <p:nvPr/>
                </p:nvSpPr>
                <p:spPr>
                  <a:xfrm>
                    <a:off x="2138251" y="2508047"/>
                    <a:ext cx="2548544" cy="1516332"/>
                  </a:xfrm>
                  <a:prstGeom prst="rect">
                    <a:avLst/>
                  </a:prstGeom>
                </p:spPr>
                <p:txBody>
                  <a:bodyPr wrap="square">
                    <a:spAutoFit/>
                  </a:bodyPr>
                  <a:lstStyle/>
                  <a:p>
                    <a:pPr algn="ctr">
                      <a:lnSpc>
                        <a:spcPct val="130000"/>
                      </a:lnSpc>
                      <a:defRPr/>
                    </a:pPr>
                    <a:r>
                      <a:rPr lang="zh-CN" altLang="en-US" sz="1400" dirty="0">
                        <a:solidFill>
                          <a:schemeClr val="tx1">
                            <a:lumMod val="75000"/>
                            <a:lumOff val="25000"/>
                          </a:schemeClr>
                        </a:solidFill>
                        <a:latin typeface="+mn-ea"/>
                      </a:rPr>
                      <a:t>使用从应用程序描述文件中提取的每个查询短语来搜索相关问题，并根据其重要性、相关性和再现性对结果进行排序。</a:t>
                    </a:r>
                    <a:endParaRPr lang="zh-CN" altLang="en-US" sz="1400" dirty="0">
                      <a:solidFill>
                        <a:schemeClr val="tx1">
                          <a:lumMod val="75000"/>
                          <a:lumOff val="25000"/>
                        </a:schemeClr>
                      </a:solidFill>
                      <a:latin typeface="+mn-ea"/>
                    </a:endParaRPr>
                  </a:p>
                </p:txBody>
              </p:sp>
              <p:sp>
                <p:nvSpPr>
                  <p:cNvPr id="37" name="矩形 36"/>
                  <p:cNvSpPr/>
                  <p:nvPr/>
                </p:nvSpPr>
                <p:spPr>
                  <a:xfrm>
                    <a:off x="2477343" y="2000285"/>
                    <a:ext cx="1869092" cy="645160"/>
                  </a:xfrm>
                  <a:prstGeom prst="rect">
                    <a:avLst/>
                  </a:prstGeom>
                </p:spPr>
                <p:txBody>
                  <a:bodyPr wrap="square">
                    <a:spAutoFit/>
                  </a:bodyPr>
                  <a:lstStyle/>
                  <a:p>
                    <a:pPr lvl="0" algn="ctr">
                      <a:defRPr/>
                    </a:pPr>
                    <a:r>
                      <a:rPr lang="zh-CN" altLang="en-US" dirty="0">
                        <a:solidFill>
                          <a:schemeClr val="tx1">
                            <a:lumMod val="75000"/>
                            <a:lumOff val="25000"/>
                          </a:schemeClr>
                        </a:solidFill>
                        <a:latin typeface="+mj-ea"/>
                        <a:ea typeface="+mj-ea"/>
                      </a:rPr>
                      <a:t>对相应问题进行排序</a:t>
                    </a:r>
                    <a:endParaRPr lang="zh-CN" altLang="en-US" dirty="0">
                      <a:solidFill>
                        <a:schemeClr val="tx1">
                          <a:lumMod val="75000"/>
                          <a:lumOff val="25000"/>
                        </a:schemeClr>
                      </a:solidFill>
                      <a:latin typeface="+mj-ea"/>
                      <a:ea typeface="+mj-ea"/>
                    </a:endParaRPr>
                  </a:p>
                </p:txBody>
              </p:sp>
            </p:grpSp>
          </p:grpSp>
        </p:grpSp>
      </p:grpSp>
      <p:pic>
        <p:nvPicPr>
          <p:cNvPr id="42" name="图片 41"/>
          <p:cNvPicPr>
            <a:picLocks noChangeAspect="1"/>
          </p:cNvPicPr>
          <p:nvPr/>
        </p:nvPicPr>
        <p:blipFill>
          <a:blip r:embed="rId1"/>
          <a:stretch>
            <a:fillRect/>
          </a:stretch>
        </p:blipFill>
        <p:spPr>
          <a:xfrm>
            <a:off x="5377815" y="5287010"/>
            <a:ext cx="3595370" cy="769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096385" y="511294"/>
            <a:ext cx="3962400" cy="460375"/>
          </a:xfrm>
          <a:prstGeom prst="rect">
            <a:avLst/>
          </a:prstGeom>
          <a:noFill/>
        </p:spPr>
        <p:txBody>
          <a:bodyPr wrap="square">
            <a:spAutoFit/>
          </a:bodyPr>
          <a:lstStyle/>
          <a:p>
            <a:pPr algn="ctr"/>
            <a:r>
              <a:rPr lang="zh-CN" altLang="en-US" sz="2400" dirty="0">
                <a:solidFill>
                  <a:schemeClr val="tx1">
                    <a:lumMod val="75000"/>
                    <a:lumOff val="25000"/>
                  </a:schemeClr>
                </a:solidFill>
                <a:latin typeface="+mj-ea"/>
                <a:ea typeface="+mj-ea"/>
              </a:rPr>
              <a:t>实验实行与结果</a:t>
            </a:r>
            <a:endParaRPr lang="zh-CN" altLang="en-US" sz="2400" dirty="0">
              <a:solidFill>
                <a:schemeClr val="tx1">
                  <a:lumMod val="75000"/>
                  <a:lumOff val="25000"/>
                </a:schemeClr>
              </a:solidFill>
              <a:latin typeface="+mj-ea"/>
              <a:ea typeface="+mj-ea"/>
            </a:endParaRPr>
          </a:p>
        </p:txBody>
      </p:sp>
      <p:grpSp>
        <p:nvGrpSpPr>
          <p:cNvPr id="19" name="组合 18"/>
          <p:cNvGrpSpPr/>
          <p:nvPr/>
        </p:nvGrpSpPr>
        <p:grpSpPr>
          <a:xfrm>
            <a:off x="1778001" y="1745731"/>
            <a:ext cx="2426508" cy="3655460"/>
            <a:chOff x="920036" y="1695596"/>
            <a:chExt cx="2426508" cy="3655460"/>
          </a:xfrm>
        </p:grpSpPr>
        <p:sp>
          <p:nvSpPr>
            <p:cNvPr id="20" name="矩形 19"/>
            <p:cNvSpPr/>
            <p:nvPr/>
          </p:nvSpPr>
          <p:spPr>
            <a:xfrm rot="5400000">
              <a:off x="516303" y="2520815"/>
              <a:ext cx="3233974" cy="24265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711809" y="1695596"/>
              <a:ext cx="842964" cy="842964"/>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形 2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925909" y="1909696"/>
              <a:ext cx="414764" cy="414764"/>
            </a:xfrm>
            <a:prstGeom prst="rect">
              <a:avLst/>
            </a:prstGeom>
          </p:spPr>
        </p:pic>
        <p:grpSp>
          <p:nvGrpSpPr>
            <p:cNvPr id="23" name="组合 22"/>
            <p:cNvGrpSpPr/>
            <p:nvPr/>
          </p:nvGrpSpPr>
          <p:grpSpPr>
            <a:xfrm>
              <a:off x="1028080" y="2662642"/>
              <a:ext cx="2210420" cy="894366"/>
              <a:chOff x="1701086" y="2808959"/>
              <a:chExt cx="2210420" cy="894366"/>
            </a:xfrm>
          </p:grpSpPr>
          <p:sp>
            <p:nvSpPr>
              <p:cNvPr id="24" name="矩形 23"/>
              <p:cNvSpPr/>
              <p:nvPr/>
            </p:nvSpPr>
            <p:spPr>
              <a:xfrm>
                <a:off x="1701086" y="3178291"/>
                <a:ext cx="2210420" cy="525034"/>
              </a:xfrm>
              <a:prstGeom prst="rect">
                <a:avLst/>
              </a:prstGeom>
            </p:spPr>
            <p:txBody>
              <a:bodyPr wrap="square">
                <a:spAutoFit/>
              </a:bodyPr>
              <a:lstStyle/>
              <a:p>
                <a:pPr algn="ctr">
                  <a:lnSpc>
                    <a:spcPct val="130000"/>
                  </a:lnSpc>
                  <a:defRPr/>
                </a:pPr>
                <a:r>
                  <a:rPr lang="zh-CN" altLang="en-US" sz="1300" dirty="0">
                    <a:solidFill>
                      <a:schemeClr val="bg1"/>
                    </a:solidFill>
                    <a:latin typeface="+mn-ea"/>
                  </a:rPr>
                  <a:t>一是Pree@k,他测量了排名列表中前k个文档的检索精度。二是MRR（Mean Reciprocal Rank），对于每个问题，它定位排序列表中第一个相关文档的位置。</a:t>
                </a:r>
                <a:endParaRPr lang="zh-CN" altLang="en-US" sz="1300" dirty="0">
                  <a:solidFill>
                    <a:schemeClr val="bg1"/>
                  </a:solidFill>
                  <a:latin typeface="+mn-ea"/>
                </a:endParaRPr>
              </a:p>
            </p:txBody>
          </p:sp>
          <p:sp>
            <p:nvSpPr>
              <p:cNvPr id="25" name="矩形 24"/>
              <p:cNvSpPr/>
              <p:nvPr/>
            </p:nvSpPr>
            <p:spPr>
              <a:xfrm>
                <a:off x="1768954" y="2808959"/>
                <a:ext cx="2074684" cy="368300"/>
              </a:xfrm>
              <a:prstGeom prst="rect">
                <a:avLst/>
              </a:prstGeom>
            </p:spPr>
            <p:txBody>
              <a:bodyPr wrap="square">
                <a:spAutoFit/>
              </a:bodyPr>
              <a:lstStyle/>
              <a:p>
                <a:pPr lvl="0" algn="ctr">
                  <a:defRPr/>
                </a:pPr>
                <a:r>
                  <a:rPr lang="zh-CN" altLang="en-US" dirty="0">
                    <a:solidFill>
                      <a:schemeClr val="bg1"/>
                    </a:solidFill>
                    <a:latin typeface="+mj-ea"/>
                    <a:ea typeface="+mj-ea"/>
                  </a:rPr>
                  <a:t>采用的评价机制</a:t>
                </a:r>
                <a:endParaRPr lang="zh-CN" altLang="en-US" dirty="0">
                  <a:solidFill>
                    <a:schemeClr val="bg1"/>
                  </a:solidFill>
                  <a:latin typeface="+mj-ea"/>
                  <a:ea typeface="+mj-ea"/>
                </a:endParaRPr>
              </a:p>
            </p:txBody>
          </p:sp>
        </p:grpSp>
      </p:grpSp>
      <p:grpSp>
        <p:nvGrpSpPr>
          <p:cNvPr id="26" name="组合 25"/>
          <p:cNvGrpSpPr/>
          <p:nvPr/>
        </p:nvGrpSpPr>
        <p:grpSpPr>
          <a:xfrm>
            <a:off x="4936721" y="1745730"/>
            <a:ext cx="2426508" cy="3655467"/>
            <a:chOff x="3615817" y="1695595"/>
            <a:chExt cx="2426508" cy="3655467"/>
          </a:xfrm>
        </p:grpSpPr>
        <p:sp>
          <p:nvSpPr>
            <p:cNvPr id="27" name="矩形 26"/>
            <p:cNvSpPr/>
            <p:nvPr/>
          </p:nvSpPr>
          <p:spPr>
            <a:xfrm rot="5400000">
              <a:off x="3212082" y="2520819"/>
              <a:ext cx="3233977" cy="24265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p:cNvSpPr/>
            <p:nvPr/>
          </p:nvSpPr>
          <p:spPr>
            <a:xfrm>
              <a:off x="4353615" y="1695595"/>
              <a:ext cx="842964" cy="842964"/>
            </a:xfrm>
            <a:prstGeom prst="ellipse">
              <a:avLst/>
            </a:prstGeom>
            <a:solidFill>
              <a:schemeClr val="accent6"/>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形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7715" y="1909695"/>
              <a:ext cx="414764" cy="414764"/>
            </a:xfrm>
            <a:prstGeom prst="rect">
              <a:avLst/>
            </a:prstGeom>
          </p:spPr>
        </p:pic>
        <p:grpSp>
          <p:nvGrpSpPr>
            <p:cNvPr id="30" name="组合 29"/>
            <p:cNvGrpSpPr/>
            <p:nvPr/>
          </p:nvGrpSpPr>
          <p:grpSpPr>
            <a:xfrm>
              <a:off x="3669885" y="2662642"/>
              <a:ext cx="2210420" cy="1239282"/>
              <a:chOff x="1701086" y="2808959"/>
              <a:chExt cx="2210420" cy="1239282"/>
            </a:xfrm>
          </p:grpSpPr>
          <p:sp>
            <p:nvSpPr>
              <p:cNvPr id="31" name="矩形 30"/>
              <p:cNvSpPr/>
              <p:nvPr/>
            </p:nvSpPr>
            <p:spPr>
              <a:xfrm>
                <a:off x="1701086" y="3178291"/>
                <a:ext cx="2210420" cy="869950"/>
              </a:xfrm>
              <a:prstGeom prst="rect">
                <a:avLst/>
              </a:prstGeom>
            </p:spPr>
            <p:txBody>
              <a:bodyPr wrap="square">
                <a:spAutoFit/>
              </a:bodyPr>
              <a:lstStyle/>
              <a:p>
                <a:pPr algn="ctr">
                  <a:lnSpc>
                    <a:spcPct val="130000"/>
                  </a:lnSpc>
                  <a:defRPr/>
                </a:pPr>
                <a:r>
                  <a:rPr lang="zh-CN" altLang="en-US" sz="1300" dirty="0">
                    <a:solidFill>
                      <a:schemeClr val="bg1"/>
                    </a:solidFill>
                    <a:latin typeface="+mn-ea"/>
                  </a:rPr>
                  <a:t>实验结果显示它能够很好地在应用中找到更多的</a:t>
                </a:r>
                <a:r>
                  <a:rPr lang="en-US" altLang="zh-CN" sz="1300" dirty="0">
                    <a:solidFill>
                      <a:schemeClr val="bg1"/>
                    </a:solidFill>
                    <a:latin typeface="+mn-ea"/>
                  </a:rPr>
                  <a:t>bug</a:t>
                </a:r>
                <a:r>
                  <a:rPr lang="zh-CN" altLang="en-US" sz="1300" dirty="0">
                    <a:solidFill>
                      <a:schemeClr val="bg1"/>
                    </a:solidFill>
                    <a:latin typeface="+mn-ea"/>
                  </a:rPr>
                  <a:t>。</a:t>
                </a:r>
                <a:endParaRPr lang="zh-CN" altLang="en-US" sz="1300" dirty="0">
                  <a:solidFill>
                    <a:schemeClr val="bg1"/>
                  </a:solidFill>
                  <a:latin typeface="+mn-ea"/>
                </a:endParaRPr>
              </a:p>
              <a:p>
                <a:pPr algn="ctr">
                  <a:lnSpc>
                    <a:spcPct val="130000"/>
                  </a:lnSpc>
                  <a:defRPr/>
                </a:pPr>
                <a:endParaRPr lang="zh-CN" altLang="en-US" sz="1300" dirty="0">
                  <a:solidFill>
                    <a:schemeClr val="bg1"/>
                  </a:solidFill>
                  <a:latin typeface="+mn-ea"/>
                </a:endParaRPr>
              </a:p>
            </p:txBody>
          </p:sp>
          <p:sp>
            <p:nvSpPr>
              <p:cNvPr id="32" name="矩形 31"/>
              <p:cNvSpPr/>
              <p:nvPr/>
            </p:nvSpPr>
            <p:spPr>
              <a:xfrm>
                <a:off x="1768954" y="2808959"/>
                <a:ext cx="2074684" cy="368300"/>
              </a:xfrm>
              <a:prstGeom prst="rect">
                <a:avLst/>
              </a:prstGeom>
            </p:spPr>
            <p:txBody>
              <a:bodyPr wrap="square">
                <a:spAutoFit/>
              </a:bodyPr>
              <a:lstStyle/>
              <a:p>
                <a:pPr lvl="0" algn="ctr">
                  <a:defRPr/>
                </a:pPr>
                <a:r>
                  <a:rPr lang="zh-CN" altLang="en-US" dirty="0">
                    <a:solidFill>
                      <a:schemeClr val="bg1"/>
                    </a:solidFill>
                    <a:latin typeface="+mj-ea"/>
                    <a:ea typeface="+mj-ea"/>
                  </a:rPr>
                  <a:t>实验结果</a:t>
                </a:r>
                <a:endParaRPr lang="zh-CN" altLang="en-US" dirty="0">
                  <a:solidFill>
                    <a:schemeClr val="bg1"/>
                  </a:solidFill>
                  <a:latin typeface="+mj-ea"/>
                  <a:ea typeface="+mj-ea"/>
                </a:endParaRPr>
              </a:p>
            </p:txBody>
          </p:sp>
        </p:grpSp>
      </p:grpSp>
      <p:grpSp>
        <p:nvGrpSpPr>
          <p:cNvPr id="33" name="组合 32"/>
          <p:cNvGrpSpPr/>
          <p:nvPr/>
        </p:nvGrpSpPr>
        <p:grpSpPr>
          <a:xfrm>
            <a:off x="7987490" y="1745732"/>
            <a:ext cx="2426508" cy="3655465"/>
            <a:chOff x="6203647" y="1695597"/>
            <a:chExt cx="2426508" cy="3655465"/>
          </a:xfrm>
        </p:grpSpPr>
        <p:sp>
          <p:nvSpPr>
            <p:cNvPr id="34" name="矩形 33"/>
            <p:cNvSpPr/>
            <p:nvPr/>
          </p:nvSpPr>
          <p:spPr>
            <a:xfrm rot="5400000">
              <a:off x="5799912" y="2520819"/>
              <a:ext cx="3233977" cy="24265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995420" y="1695597"/>
              <a:ext cx="842964" cy="842964"/>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形 3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9520" y="1909697"/>
              <a:ext cx="414764" cy="414764"/>
            </a:xfrm>
            <a:prstGeom prst="rect">
              <a:avLst/>
            </a:prstGeom>
          </p:spPr>
        </p:pic>
        <p:grpSp>
          <p:nvGrpSpPr>
            <p:cNvPr id="37" name="组合 36"/>
            <p:cNvGrpSpPr/>
            <p:nvPr/>
          </p:nvGrpSpPr>
          <p:grpSpPr>
            <a:xfrm>
              <a:off x="6311690" y="2662642"/>
              <a:ext cx="2210420" cy="2278142"/>
              <a:chOff x="1701086" y="2808959"/>
              <a:chExt cx="2210420" cy="2278142"/>
            </a:xfrm>
          </p:grpSpPr>
          <p:sp>
            <p:nvSpPr>
              <p:cNvPr id="38" name="矩形 37"/>
              <p:cNvSpPr/>
              <p:nvPr/>
            </p:nvSpPr>
            <p:spPr>
              <a:xfrm>
                <a:off x="1701086" y="3178291"/>
                <a:ext cx="2210420" cy="1908810"/>
              </a:xfrm>
              <a:prstGeom prst="rect">
                <a:avLst/>
              </a:prstGeom>
            </p:spPr>
            <p:txBody>
              <a:bodyPr wrap="square">
                <a:spAutoFit/>
              </a:bodyPr>
              <a:lstStyle/>
              <a:p>
                <a:pPr algn="ctr">
                  <a:lnSpc>
                    <a:spcPct val="130000"/>
                  </a:lnSpc>
                  <a:defRPr/>
                </a:pPr>
                <a:r>
                  <a:rPr lang="zh-CN" altLang="en-US" sz="1300" dirty="0">
                    <a:solidFill>
                      <a:schemeClr val="bg1"/>
                    </a:solidFill>
                    <a:latin typeface="+mn-ea"/>
                  </a:rPr>
                  <a:t>不同的测试方法会影响到发现bug的时间和生成测试的覆盖范围，并且如果使用面受到限制的话，它的效果可能也不太好。并且，对</a:t>
                </a:r>
                <a:r>
                  <a:rPr lang="en-US" altLang="zh-CN" sz="1300" dirty="0">
                    <a:solidFill>
                      <a:schemeClr val="bg1"/>
                    </a:solidFill>
                    <a:latin typeface="+mn-ea"/>
                  </a:rPr>
                  <a:t>bug</a:t>
                </a:r>
                <a:r>
                  <a:rPr lang="zh-CN" altLang="en-US" sz="1300" dirty="0">
                    <a:solidFill>
                      <a:schemeClr val="bg1"/>
                    </a:solidFill>
                    <a:latin typeface="+mn-ea"/>
                  </a:rPr>
                  <a:t>结果进行人工检查分类是也可能对结果产生一定影响</a:t>
                </a:r>
                <a:endParaRPr lang="zh-CN" altLang="en-US" sz="1300" dirty="0">
                  <a:solidFill>
                    <a:schemeClr val="bg1"/>
                  </a:solidFill>
                  <a:latin typeface="+mn-ea"/>
                </a:endParaRPr>
              </a:p>
            </p:txBody>
          </p:sp>
          <p:sp>
            <p:nvSpPr>
              <p:cNvPr id="39" name="矩形 38"/>
              <p:cNvSpPr/>
              <p:nvPr/>
            </p:nvSpPr>
            <p:spPr>
              <a:xfrm>
                <a:off x="1768954" y="2808959"/>
                <a:ext cx="2074684" cy="368300"/>
              </a:xfrm>
              <a:prstGeom prst="rect">
                <a:avLst/>
              </a:prstGeom>
            </p:spPr>
            <p:txBody>
              <a:bodyPr wrap="square">
                <a:spAutoFit/>
              </a:bodyPr>
              <a:lstStyle/>
              <a:p>
                <a:pPr lvl="0" algn="ctr">
                  <a:defRPr/>
                </a:pPr>
                <a:r>
                  <a:rPr lang="zh-CN" altLang="en-US" dirty="0">
                    <a:solidFill>
                      <a:schemeClr val="bg1"/>
                    </a:solidFill>
                    <a:latin typeface="+mj-ea"/>
                    <a:ea typeface="+mj-ea"/>
                  </a:rPr>
                  <a:t>存在的部分缺陷</a:t>
                </a:r>
                <a:endParaRPr lang="zh-CN" altLang="en-US" dirty="0">
                  <a:solidFill>
                    <a:schemeClr val="bg1"/>
                  </a:solidFill>
                  <a:latin typeface="+mj-ea"/>
                  <a:ea typeface="+mj-ea"/>
                </a:endParaRPr>
              </a:p>
            </p:txBody>
          </p:sp>
        </p:grpSp>
      </p:grpSp>
      <p:pic>
        <p:nvPicPr>
          <p:cNvPr id="2" name="图片 1"/>
          <p:cNvPicPr>
            <a:picLocks noChangeAspect="1"/>
          </p:cNvPicPr>
          <p:nvPr/>
        </p:nvPicPr>
        <p:blipFill>
          <a:blip r:embed="rId7"/>
          <a:stretch>
            <a:fillRect/>
          </a:stretch>
        </p:blipFill>
        <p:spPr>
          <a:xfrm>
            <a:off x="626110" y="2374900"/>
            <a:ext cx="3987165" cy="564515"/>
          </a:xfrm>
          <a:prstGeom prst="rect">
            <a:avLst/>
          </a:prstGeom>
        </p:spPr>
      </p:pic>
      <p:pic>
        <p:nvPicPr>
          <p:cNvPr id="3" name="图片 2"/>
          <p:cNvPicPr>
            <a:picLocks noChangeAspect="1"/>
          </p:cNvPicPr>
          <p:nvPr/>
        </p:nvPicPr>
        <p:blipFill>
          <a:blip r:embed="rId8"/>
          <a:stretch>
            <a:fillRect/>
          </a:stretch>
        </p:blipFill>
        <p:spPr>
          <a:xfrm>
            <a:off x="1311275" y="3515995"/>
            <a:ext cx="3001010" cy="1041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210050" y="2662193"/>
            <a:ext cx="3771900" cy="1533614"/>
            <a:chOff x="4210050" y="2678459"/>
            <a:chExt cx="3771900" cy="1533614"/>
          </a:xfrm>
        </p:grpSpPr>
        <p:sp>
          <p:nvSpPr>
            <p:cNvPr id="3" name="文本框 2"/>
            <p:cNvSpPr txBox="1"/>
            <p:nvPr/>
          </p:nvSpPr>
          <p:spPr>
            <a:xfrm>
              <a:off x="4210050" y="2678459"/>
              <a:ext cx="3771900" cy="645160"/>
            </a:xfrm>
            <a:prstGeom prst="rect">
              <a:avLst/>
            </a:prstGeom>
            <a:noFill/>
          </p:spPr>
          <p:txBody>
            <a:bodyPr wrap="square" rtlCol="0">
              <a:spAutoFit/>
            </a:bodyPr>
            <a:lstStyle/>
            <a:p>
              <a:pPr algn="ctr"/>
              <a:r>
                <a:rPr lang="zh-CN" altLang="en-US" sz="3600" dirty="0">
                  <a:solidFill>
                    <a:schemeClr val="tx1">
                      <a:lumMod val="75000"/>
                      <a:lumOff val="25000"/>
                    </a:schemeClr>
                  </a:solidFill>
                  <a:latin typeface="+mj-ea"/>
                  <a:ea typeface="+mj-ea"/>
                </a:rPr>
                <a:t>总结</a:t>
              </a:r>
              <a:endParaRPr lang="zh-CN" altLang="en-US" sz="3600" dirty="0">
                <a:solidFill>
                  <a:schemeClr val="tx1">
                    <a:lumMod val="75000"/>
                    <a:lumOff val="25000"/>
                  </a:schemeClr>
                </a:solidFill>
                <a:latin typeface="+mj-ea"/>
                <a:ea typeface="+mj-ea"/>
              </a:endParaRPr>
            </a:p>
          </p:txBody>
        </p:sp>
        <p:grpSp>
          <p:nvGrpSpPr>
            <p:cNvPr id="5" name="组合 4"/>
            <p:cNvGrpSpPr/>
            <p:nvPr/>
          </p:nvGrpSpPr>
          <p:grpSpPr>
            <a:xfrm>
              <a:off x="5527675" y="3935074"/>
              <a:ext cx="1136650" cy="276999"/>
              <a:chOff x="5518626" y="4396710"/>
              <a:chExt cx="1136650" cy="276999"/>
            </a:xfrm>
          </p:grpSpPr>
          <p:sp>
            <p:nvSpPr>
              <p:cNvPr id="7" name="文本框 6"/>
              <p:cNvSpPr txBox="1"/>
              <p:nvPr/>
            </p:nvSpPr>
            <p:spPr>
              <a:xfrm>
                <a:off x="5518626" y="4396711"/>
                <a:ext cx="1136650" cy="276998"/>
              </a:xfrm>
              <a:prstGeom prst="roundRect">
                <a:avLst>
                  <a:gd name="adj" fmla="val 50000"/>
                </a:avLst>
              </a:prstGeom>
              <a:solidFill>
                <a:schemeClr val="accent3"/>
              </a:solidFill>
            </p:spPr>
            <p:txBody>
              <a:bodyPr wrap="square" rtlCol="0">
                <a:spAutoFit/>
              </a:bodyPr>
              <a:lstStyle/>
              <a:p>
                <a:pPr algn="ctr"/>
                <a:endParaRPr lang="zh-CN" altLang="en-US" sz="1200" dirty="0">
                  <a:solidFill>
                    <a:schemeClr val="bg1"/>
                  </a:solidFill>
                  <a:latin typeface="+mn-ea"/>
                </a:endParaRPr>
              </a:p>
            </p:txBody>
          </p:sp>
          <p:sp>
            <p:nvSpPr>
              <p:cNvPr id="8" name="文本框 7"/>
              <p:cNvSpPr txBox="1"/>
              <p:nvPr/>
            </p:nvSpPr>
            <p:spPr>
              <a:xfrm>
                <a:off x="5541327" y="4396710"/>
                <a:ext cx="1091248" cy="275590"/>
              </a:xfrm>
              <a:prstGeom prst="rect">
                <a:avLst/>
              </a:prstGeom>
              <a:noFill/>
            </p:spPr>
            <p:txBody>
              <a:bodyPr wrap="square">
                <a:spAutoFit/>
              </a:bodyPr>
              <a:lstStyle/>
              <a:p>
                <a:pPr algn="ctr"/>
                <a:r>
                  <a:rPr lang="zh-CN" altLang="en-US" sz="1200" dirty="0">
                    <a:solidFill>
                      <a:schemeClr val="bg1"/>
                    </a:solidFill>
                    <a:latin typeface="+mj-ea"/>
                    <a:ea typeface="+mj-ea"/>
                  </a:rPr>
                  <a:t>第四部分</a:t>
                </a:r>
                <a:endParaRPr lang="en-US" altLang="zh-CN" sz="1200" dirty="0">
                  <a:solidFill>
                    <a:schemeClr val="bg1"/>
                  </a:solidFill>
                  <a:latin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114800" y="463034"/>
            <a:ext cx="3962400" cy="460375"/>
          </a:xfrm>
          <a:prstGeom prst="rect">
            <a:avLst/>
          </a:prstGeom>
          <a:noFill/>
        </p:spPr>
        <p:txBody>
          <a:bodyPr wrap="square">
            <a:spAutoFit/>
          </a:bodyPr>
          <a:lstStyle/>
          <a:p>
            <a:pPr algn="ctr"/>
            <a:r>
              <a:rPr lang="zh-CN" altLang="en-US" sz="2400" dirty="0">
                <a:solidFill>
                  <a:schemeClr val="tx1">
                    <a:lumMod val="75000"/>
                    <a:lumOff val="25000"/>
                  </a:schemeClr>
                </a:solidFill>
                <a:latin typeface="+mj-ea"/>
                <a:ea typeface="+mj-ea"/>
              </a:rPr>
              <a:t>总结</a:t>
            </a:r>
            <a:endParaRPr lang="zh-CN" altLang="en-US" sz="2400" dirty="0">
              <a:solidFill>
                <a:schemeClr val="tx1">
                  <a:lumMod val="75000"/>
                  <a:lumOff val="25000"/>
                </a:schemeClr>
              </a:solidFill>
              <a:latin typeface="+mj-ea"/>
              <a:ea typeface="+mj-ea"/>
            </a:endParaRPr>
          </a:p>
        </p:txBody>
      </p:sp>
      <p:grpSp>
        <p:nvGrpSpPr>
          <p:cNvPr id="41" name="组合 40"/>
          <p:cNvGrpSpPr/>
          <p:nvPr/>
        </p:nvGrpSpPr>
        <p:grpSpPr>
          <a:xfrm>
            <a:off x="8639175" y="1783865"/>
            <a:ext cx="2365378" cy="4238011"/>
            <a:chOff x="8639175" y="1783865"/>
            <a:chExt cx="2365378" cy="4238011"/>
          </a:xfrm>
        </p:grpSpPr>
        <p:sp>
          <p:nvSpPr>
            <p:cNvPr id="14" name="矩形 13"/>
            <p:cNvSpPr/>
            <p:nvPr/>
          </p:nvSpPr>
          <p:spPr>
            <a:xfrm>
              <a:off x="8639175" y="4010831"/>
              <a:ext cx="2365378" cy="2011045"/>
            </a:xfrm>
            <a:prstGeom prst="rect">
              <a:avLst/>
            </a:prstGeom>
            <a:noFill/>
          </p:spPr>
          <p:txBody>
            <a:bodyPr wrap="square" rtlCol="0">
              <a:spAutoFit/>
            </a:bodyPr>
            <a:lstStyle/>
            <a:p>
              <a:pPr lvl="0" algn="ctr">
                <a:lnSpc>
                  <a:spcPct val="130000"/>
                </a:lnSpc>
                <a:defRPr/>
              </a:pPr>
              <a:r>
                <a:rPr lang="zh-CN" altLang="en-US" sz="1600" dirty="0">
                  <a:solidFill>
                    <a:schemeClr val="tx1">
                      <a:lumMod val="75000"/>
                      <a:lumOff val="25000"/>
                    </a:schemeClr>
                  </a:solidFill>
                  <a:latin typeface="+mn-ea"/>
                </a:rPr>
                <a:t>在软件测试教学上，能够有效地利用协作式漏洞查找的思维来让学生之间互相寻找他们应用中存在的</a:t>
              </a:r>
              <a:r>
                <a:rPr lang="en-US" altLang="zh-CN" sz="1600" dirty="0">
                  <a:solidFill>
                    <a:schemeClr val="tx1">
                      <a:lumMod val="75000"/>
                      <a:lumOff val="25000"/>
                    </a:schemeClr>
                  </a:solidFill>
                  <a:latin typeface="+mn-ea"/>
                </a:rPr>
                <a:t>bug</a:t>
              </a:r>
              <a:r>
                <a:rPr lang="zh-CN" altLang="en-US" sz="1600" dirty="0">
                  <a:solidFill>
                    <a:schemeClr val="tx1">
                      <a:lumMod val="75000"/>
                      <a:lumOff val="25000"/>
                    </a:schemeClr>
                  </a:solidFill>
                  <a:latin typeface="+mn-ea"/>
                </a:rPr>
                <a:t>，提高教学质量。</a:t>
              </a:r>
              <a:endParaRPr lang="zh-CN" altLang="en-US" sz="1600" dirty="0">
                <a:solidFill>
                  <a:schemeClr val="tx1">
                    <a:lumMod val="75000"/>
                    <a:lumOff val="25000"/>
                  </a:schemeClr>
                </a:solidFill>
                <a:latin typeface="+mn-ea"/>
              </a:endParaRPr>
            </a:p>
          </p:txBody>
        </p:sp>
        <p:grpSp>
          <p:nvGrpSpPr>
            <p:cNvPr id="15" name="组合 14"/>
            <p:cNvGrpSpPr/>
            <p:nvPr/>
          </p:nvGrpSpPr>
          <p:grpSpPr>
            <a:xfrm>
              <a:off x="9070978" y="1783865"/>
              <a:ext cx="1501772" cy="1501770"/>
              <a:chOff x="8928209" y="1496633"/>
              <a:chExt cx="1787310" cy="1787308"/>
            </a:xfrm>
          </p:grpSpPr>
          <p:grpSp>
            <p:nvGrpSpPr>
              <p:cNvPr id="16" name="组合 15"/>
              <p:cNvGrpSpPr/>
              <p:nvPr/>
            </p:nvGrpSpPr>
            <p:grpSpPr>
              <a:xfrm>
                <a:off x="8928209" y="1496633"/>
                <a:ext cx="1787310" cy="1787308"/>
                <a:chOff x="8798816" y="1917629"/>
                <a:chExt cx="1787310" cy="1787308"/>
              </a:xfrm>
            </p:grpSpPr>
            <p:sp>
              <p:nvSpPr>
                <p:cNvPr id="19" name="椭圆 18"/>
                <p:cNvSpPr/>
                <p:nvPr/>
              </p:nvSpPr>
              <p:spPr>
                <a:xfrm>
                  <a:off x="8798816" y="1917629"/>
                  <a:ext cx="1787310" cy="178730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仓耳渔阳体 W03" panose="02020400000000000000" charset="-122"/>
                    <a:ea typeface="仓耳渔阳体 W03" panose="02020400000000000000" charset="-122"/>
                    <a:cs typeface="+mn-cs"/>
                  </a:endParaRPr>
                </a:p>
              </p:txBody>
            </p:sp>
            <p:sp>
              <p:nvSpPr>
                <p:cNvPr id="20" name="椭圆 19"/>
                <p:cNvSpPr/>
                <p:nvPr/>
              </p:nvSpPr>
              <p:spPr>
                <a:xfrm>
                  <a:off x="8924820" y="2043633"/>
                  <a:ext cx="1535302" cy="153530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仓耳渔阳体 W03" panose="02020400000000000000" charset="-122"/>
                    <a:ea typeface="仓耳渔阳体 W03" panose="02020400000000000000" charset="-122"/>
                    <a:cs typeface="+mn-cs"/>
                  </a:endParaRPr>
                </a:p>
              </p:txBody>
            </p:sp>
          </p:grpSp>
          <p:pic>
            <p:nvPicPr>
              <p:cNvPr id="17" name="图形 16" descr="解除锁定"/>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64663" y="1933499"/>
                <a:ext cx="914400" cy="914400"/>
              </a:xfrm>
              <a:prstGeom prst="rect">
                <a:avLst/>
              </a:prstGeom>
            </p:spPr>
          </p:pic>
        </p:grpSp>
      </p:grpSp>
      <p:grpSp>
        <p:nvGrpSpPr>
          <p:cNvPr id="40" name="组合 39"/>
          <p:cNvGrpSpPr/>
          <p:nvPr/>
        </p:nvGrpSpPr>
        <p:grpSpPr>
          <a:xfrm>
            <a:off x="6155265" y="1783865"/>
            <a:ext cx="2365378" cy="4549161"/>
            <a:chOff x="6155265" y="1783865"/>
            <a:chExt cx="2365378" cy="4549161"/>
          </a:xfrm>
        </p:grpSpPr>
        <p:sp>
          <p:nvSpPr>
            <p:cNvPr id="11" name="矩形 10"/>
            <p:cNvSpPr/>
            <p:nvPr/>
          </p:nvSpPr>
          <p:spPr>
            <a:xfrm>
              <a:off x="6155265" y="3681901"/>
              <a:ext cx="2365378" cy="2651125"/>
            </a:xfrm>
            <a:prstGeom prst="rect">
              <a:avLst/>
            </a:prstGeom>
            <a:noFill/>
          </p:spPr>
          <p:txBody>
            <a:bodyPr wrap="square" rtlCol="0">
              <a:spAutoFit/>
            </a:bodyPr>
            <a:lstStyle/>
            <a:p>
              <a:pPr lvl="0" algn="ctr">
                <a:lnSpc>
                  <a:spcPct val="130000"/>
                </a:lnSpc>
                <a:defRPr/>
              </a:pPr>
              <a:r>
                <a:rPr lang="zh-CN" altLang="en-US" sz="1600" dirty="0">
                  <a:solidFill>
                    <a:schemeClr val="tx1">
                      <a:lumMod val="75000"/>
                      <a:lumOff val="25000"/>
                    </a:schemeClr>
                  </a:solidFill>
                  <a:latin typeface="+mn-ea"/>
                </a:rPr>
                <a:t>全自动的协作测试。自动协作bug发现包括：测试传输，这需要将原始问题中的所有相关UI组件映射到派生问题，以及将自然语言将报告翻译为可重复的测试脚本。</a:t>
              </a:r>
              <a:endParaRPr lang="zh-CN" altLang="en-US" sz="1600" dirty="0">
                <a:solidFill>
                  <a:schemeClr val="tx1">
                    <a:lumMod val="75000"/>
                    <a:lumOff val="25000"/>
                  </a:schemeClr>
                </a:solidFill>
                <a:latin typeface="+mn-ea"/>
              </a:endParaRPr>
            </a:p>
          </p:txBody>
        </p:sp>
        <p:grpSp>
          <p:nvGrpSpPr>
            <p:cNvPr id="21" name="组合 20"/>
            <p:cNvGrpSpPr/>
            <p:nvPr/>
          </p:nvGrpSpPr>
          <p:grpSpPr>
            <a:xfrm>
              <a:off x="6587068" y="1783865"/>
              <a:ext cx="1501772" cy="1501770"/>
              <a:chOff x="6444299" y="1496633"/>
              <a:chExt cx="1787310" cy="1787308"/>
            </a:xfrm>
          </p:grpSpPr>
          <p:grpSp>
            <p:nvGrpSpPr>
              <p:cNvPr id="22" name="组合 21"/>
              <p:cNvGrpSpPr/>
              <p:nvPr/>
            </p:nvGrpSpPr>
            <p:grpSpPr>
              <a:xfrm>
                <a:off x="6444299" y="1496633"/>
                <a:ext cx="1787310" cy="1787308"/>
                <a:chOff x="6358037" y="1917629"/>
                <a:chExt cx="1787310" cy="1787308"/>
              </a:xfrm>
            </p:grpSpPr>
            <p:sp>
              <p:nvSpPr>
                <p:cNvPr id="24" name="椭圆 23"/>
                <p:cNvSpPr/>
                <p:nvPr/>
              </p:nvSpPr>
              <p:spPr>
                <a:xfrm>
                  <a:off x="6358037" y="1917629"/>
                  <a:ext cx="1787310" cy="1787308"/>
                </a:xfrm>
                <a:prstGeom prst="ellipse">
                  <a:avLst/>
                </a:prstGeom>
                <a:solidFill>
                  <a:schemeClr val="accent3">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仓耳渔阳体 W03" panose="02020400000000000000" charset="-122"/>
                    <a:ea typeface="仓耳渔阳体 W03" panose="02020400000000000000" charset="-122"/>
                    <a:cs typeface="+mn-cs"/>
                  </a:endParaRPr>
                </a:p>
              </p:txBody>
            </p:sp>
            <p:sp>
              <p:nvSpPr>
                <p:cNvPr id="25" name="椭圆 24"/>
                <p:cNvSpPr/>
                <p:nvPr/>
              </p:nvSpPr>
              <p:spPr>
                <a:xfrm>
                  <a:off x="6484042" y="2043633"/>
                  <a:ext cx="1535302" cy="1535302"/>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仓耳渔阳体 W03" panose="02020400000000000000" charset="-122"/>
                    <a:ea typeface="仓耳渔阳体 W03" panose="02020400000000000000" charset="-122"/>
                    <a:cs typeface="+mn-cs"/>
                  </a:endParaRPr>
                </a:p>
              </p:txBody>
            </p:sp>
          </p:grpSp>
          <p:pic>
            <p:nvPicPr>
              <p:cNvPr id="23" name="图形 22" descr="放大镜"/>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0754" y="1933499"/>
                <a:ext cx="914400" cy="914400"/>
              </a:xfrm>
              <a:prstGeom prst="rect">
                <a:avLst/>
              </a:prstGeom>
            </p:spPr>
          </p:pic>
        </p:grpSp>
      </p:grpSp>
      <p:grpSp>
        <p:nvGrpSpPr>
          <p:cNvPr id="39" name="组合 38"/>
          <p:cNvGrpSpPr/>
          <p:nvPr/>
        </p:nvGrpSpPr>
        <p:grpSpPr>
          <a:xfrm>
            <a:off x="3670721" y="1783865"/>
            <a:ext cx="2365378" cy="4229121"/>
            <a:chOff x="3671356" y="1783865"/>
            <a:chExt cx="2365378" cy="4229121"/>
          </a:xfrm>
        </p:grpSpPr>
        <p:sp>
          <p:nvSpPr>
            <p:cNvPr id="8" name="矩形 7"/>
            <p:cNvSpPr/>
            <p:nvPr/>
          </p:nvSpPr>
          <p:spPr>
            <a:xfrm>
              <a:off x="3671356" y="3681901"/>
              <a:ext cx="2365378" cy="2331085"/>
            </a:xfrm>
            <a:prstGeom prst="rect">
              <a:avLst/>
            </a:prstGeom>
            <a:noFill/>
          </p:spPr>
          <p:txBody>
            <a:bodyPr wrap="square" rtlCol="0">
              <a:spAutoFit/>
            </a:bodyPr>
            <a:lstStyle/>
            <a:p>
              <a:pPr lvl="0" algn="ctr">
                <a:lnSpc>
                  <a:spcPct val="130000"/>
                </a:lnSpc>
                <a:defRPr/>
              </a:pPr>
              <a:r>
                <a:rPr lang="zh-CN" altLang="en-US" sz="1600" dirty="0">
                  <a:solidFill>
                    <a:schemeClr val="tx1">
                      <a:lumMod val="75000"/>
                      <a:lumOff val="25000"/>
                    </a:schemeClr>
                  </a:solidFill>
                  <a:latin typeface="+mn-ea"/>
                </a:rPr>
                <a:t>他能够为新的测试生成方法提供帮助。由于bug报告是用自然语言编写的，这个方法可能有助于减轻开发人员在学习新的机器人测试框架或api时的负担。</a:t>
              </a:r>
              <a:endParaRPr lang="zh-CN" altLang="en-US" sz="1600" dirty="0">
                <a:solidFill>
                  <a:schemeClr val="tx1">
                    <a:lumMod val="75000"/>
                    <a:lumOff val="25000"/>
                  </a:schemeClr>
                </a:solidFill>
                <a:latin typeface="+mn-ea"/>
              </a:endParaRPr>
            </a:p>
          </p:txBody>
        </p:sp>
        <p:grpSp>
          <p:nvGrpSpPr>
            <p:cNvPr id="26" name="组合 25"/>
            <p:cNvGrpSpPr/>
            <p:nvPr/>
          </p:nvGrpSpPr>
          <p:grpSpPr>
            <a:xfrm>
              <a:off x="4103159" y="1783865"/>
              <a:ext cx="1501772" cy="1501770"/>
              <a:chOff x="3960390" y="1496633"/>
              <a:chExt cx="1787310" cy="1787308"/>
            </a:xfrm>
          </p:grpSpPr>
          <p:grpSp>
            <p:nvGrpSpPr>
              <p:cNvPr id="27" name="组合 26"/>
              <p:cNvGrpSpPr/>
              <p:nvPr/>
            </p:nvGrpSpPr>
            <p:grpSpPr>
              <a:xfrm>
                <a:off x="3960390" y="1496633"/>
                <a:ext cx="1787310" cy="1787308"/>
                <a:chOff x="3917259" y="1917629"/>
                <a:chExt cx="1787310" cy="1787308"/>
              </a:xfrm>
            </p:grpSpPr>
            <p:sp>
              <p:nvSpPr>
                <p:cNvPr id="29" name="椭圆 28"/>
                <p:cNvSpPr/>
                <p:nvPr/>
              </p:nvSpPr>
              <p:spPr>
                <a:xfrm>
                  <a:off x="3917259" y="1917629"/>
                  <a:ext cx="1787310" cy="1787308"/>
                </a:xfrm>
                <a:prstGeom prst="ellipse">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仓耳渔阳体 W03" panose="02020400000000000000" charset="-122"/>
                    <a:ea typeface="仓耳渔阳体 W03" panose="02020400000000000000" charset="-122"/>
                    <a:cs typeface="+mn-cs"/>
                  </a:endParaRPr>
                </a:p>
              </p:txBody>
            </p:sp>
            <p:sp>
              <p:nvSpPr>
                <p:cNvPr id="30" name="椭圆 29"/>
                <p:cNvSpPr/>
                <p:nvPr/>
              </p:nvSpPr>
              <p:spPr>
                <a:xfrm>
                  <a:off x="4043264" y="2043633"/>
                  <a:ext cx="1535302" cy="1535302"/>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仓耳渔阳体 W03" panose="02020400000000000000" charset="-122"/>
                    <a:ea typeface="仓耳渔阳体 W03" panose="02020400000000000000" charset="-122"/>
                    <a:cs typeface="+mn-cs"/>
                  </a:endParaRPr>
                </a:p>
              </p:txBody>
            </p:sp>
          </p:grpSp>
          <p:pic>
            <p:nvPicPr>
              <p:cNvPr id="28" name="图形 27" descr="标尺"/>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6845" y="1933499"/>
                <a:ext cx="914400" cy="914400"/>
              </a:xfrm>
              <a:prstGeom prst="rect">
                <a:avLst/>
              </a:prstGeom>
            </p:spPr>
          </p:pic>
        </p:grpSp>
      </p:grpSp>
      <p:grpSp>
        <p:nvGrpSpPr>
          <p:cNvPr id="38" name="组合 37"/>
          <p:cNvGrpSpPr/>
          <p:nvPr/>
        </p:nvGrpSpPr>
        <p:grpSpPr>
          <a:xfrm>
            <a:off x="1187448" y="1783865"/>
            <a:ext cx="2365378" cy="3909081"/>
            <a:chOff x="1187448" y="1783865"/>
            <a:chExt cx="2365378" cy="3909081"/>
          </a:xfrm>
        </p:grpSpPr>
        <p:sp>
          <p:nvSpPr>
            <p:cNvPr id="5" name="矩形 4"/>
            <p:cNvSpPr/>
            <p:nvPr/>
          </p:nvSpPr>
          <p:spPr>
            <a:xfrm>
              <a:off x="1187448" y="3681901"/>
              <a:ext cx="2365378" cy="2011045"/>
            </a:xfrm>
            <a:prstGeom prst="rect">
              <a:avLst/>
            </a:prstGeom>
            <a:noFill/>
          </p:spPr>
          <p:txBody>
            <a:bodyPr wrap="square" rtlCol="0">
              <a:spAutoFit/>
            </a:bodyPr>
            <a:lstStyle/>
            <a:p>
              <a:pPr lvl="0" algn="ctr">
                <a:lnSpc>
                  <a:spcPct val="130000"/>
                </a:lnSpc>
                <a:defRPr/>
              </a:pPr>
              <a:r>
                <a:rPr lang="zh-CN" altLang="en-US" sz="1600" dirty="0">
                  <a:solidFill>
                    <a:schemeClr val="tx1">
                      <a:lumMod val="75000"/>
                      <a:lumOff val="25000"/>
                    </a:schemeClr>
                  </a:solidFill>
                  <a:latin typeface="+mn-ea"/>
                </a:rPr>
                <a:t>虽然它是基于安卓应用，但它也可能推广到整所有具有共同特征的程序，实现重用来自不同应用程序的错误报告，从而拓宽软件测试的途径</a:t>
              </a:r>
              <a:endParaRPr lang="zh-CN" altLang="en-US" sz="1600" dirty="0">
                <a:solidFill>
                  <a:schemeClr val="tx1">
                    <a:lumMod val="75000"/>
                    <a:lumOff val="25000"/>
                  </a:schemeClr>
                </a:solidFill>
                <a:latin typeface="+mn-ea"/>
              </a:endParaRPr>
            </a:p>
          </p:txBody>
        </p:sp>
        <p:grpSp>
          <p:nvGrpSpPr>
            <p:cNvPr id="31" name="组合 30"/>
            <p:cNvGrpSpPr/>
            <p:nvPr/>
          </p:nvGrpSpPr>
          <p:grpSpPr>
            <a:xfrm>
              <a:off x="1619250" y="1783865"/>
              <a:ext cx="1501772" cy="1501770"/>
              <a:chOff x="1476481" y="1496633"/>
              <a:chExt cx="1787310" cy="1787308"/>
            </a:xfrm>
          </p:grpSpPr>
          <p:grpSp>
            <p:nvGrpSpPr>
              <p:cNvPr id="32" name="组合 31"/>
              <p:cNvGrpSpPr/>
              <p:nvPr/>
            </p:nvGrpSpPr>
            <p:grpSpPr>
              <a:xfrm>
                <a:off x="1476481" y="1496633"/>
                <a:ext cx="1787310" cy="1787308"/>
                <a:chOff x="1476481" y="1917629"/>
                <a:chExt cx="1787310" cy="1787308"/>
              </a:xfrm>
            </p:grpSpPr>
            <p:sp>
              <p:nvSpPr>
                <p:cNvPr id="34" name="椭圆 33"/>
                <p:cNvSpPr/>
                <p:nvPr/>
              </p:nvSpPr>
              <p:spPr>
                <a:xfrm>
                  <a:off x="1476481" y="1917629"/>
                  <a:ext cx="1787310" cy="1787308"/>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仓耳渔阳体 W03" panose="02020400000000000000" charset="-122"/>
                    <a:ea typeface="仓耳渔阳体 W03" panose="02020400000000000000" charset="-122"/>
                    <a:cs typeface="+mn-cs"/>
                  </a:endParaRPr>
                </a:p>
              </p:txBody>
            </p:sp>
            <p:sp>
              <p:nvSpPr>
                <p:cNvPr id="35" name="椭圆 34"/>
                <p:cNvSpPr/>
                <p:nvPr/>
              </p:nvSpPr>
              <p:spPr>
                <a:xfrm>
                  <a:off x="1602486" y="2043633"/>
                  <a:ext cx="1535302" cy="15353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仓耳渔阳体 W03" panose="02020400000000000000" charset="-122"/>
                    <a:ea typeface="仓耳渔阳体 W03" panose="02020400000000000000" charset="-122"/>
                    <a:cs typeface="+mn-cs"/>
                  </a:endParaRPr>
                </a:p>
              </p:txBody>
            </p:sp>
          </p:grpSp>
          <p:pic>
            <p:nvPicPr>
              <p:cNvPr id="33" name="图形 32" descr="时钟"/>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12936" y="1933499"/>
                <a:ext cx="914400" cy="914400"/>
              </a:xfrm>
              <a:prstGeom prst="rect">
                <a:avLst/>
              </a:prstGeom>
            </p:spPr>
          </p:pic>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0006" y="2291070"/>
            <a:ext cx="1566541" cy="2275859"/>
            <a:chOff x="2630006" y="2335134"/>
            <a:chExt cx="1566541" cy="2275859"/>
          </a:xfrm>
        </p:grpSpPr>
        <p:sp>
          <p:nvSpPr>
            <p:cNvPr id="3" name="文本框 2"/>
            <p:cNvSpPr txBox="1"/>
            <p:nvPr/>
          </p:nvSpPr>
          <p:spPr>
            <a:xfrm>
              <a:off x="2630006" y="2563426"/>
              <a:ext cx="1200329" cy="1819275"/>
            </a:xfrm>
            <a:prstGeom prst="rect">
              <a:avLst/>
            </a:prstGeom>
            <a:noFill/>
          </p:spPr>
          <p:txBody>
            <a:bodyPr vert="eaVert" wrap="square" rtlCol="0">
              <a:spAutoFit/>
            </a:bodyPr>
            <a:lstStyle/>
            <a:p>
              <a:pPr algn="dist"/>
              <a:r>
                <a:rPr lang="zh-CN" altLang="en-US" sz="6600" dirty="0">
                  <a:ln w="6350">
                    <a:noFill/>
                  </a:ln>
                  <a:solidFill>
                    <a:schemeClr val="tx1">
                      <a:lumMod val="75000"/>
                      <a:lumOff val="25000"/>
                    </a:schemeClr>
                  </a:solidFill>
                  <a:latin typeface="+mj-ea"/>
                  <a:ea typeface="+mj-ea"/>
                </a:rPr>
                <a:t>目录</a:t>
              </a:r>
              <a:endParaRPr lang="zh-CN" altLang="en-US" sz="6600" dirty="0">
                <a:ln w="6350">
                  <a:noFill/>
                </a:ln>
                <a:solidFill>
                  <a:schemeClr val="tx1">
                    <a:lumMod val="75000"/>
                    <a:lumOff val="25000"/>
                  </a:schemeClr>
                </a:solidFill>
                <a:latin typeface="+mj-ea"/>
                <a:ea typeface="+mj-ea"/>
              </a:endParaRPr>
            </a:p>
          </p:txBody>
        </p:sp>
        <p:sp>
          <p:nvSpPr>
            <p:cNvPr id="4" name="文本框 3"/>
            <p:cNvSpPr txBox="1"/>
            <p:nvPr/>
          </p:nvSpPr>
          <p:spPr>
            <a:xfrm>
              <a:off x="3580994" y="2335134"/>
              <a:ext cx="615553" cy="2275859"/>
            </a:xfrm>
            <a:prstGeom prst="rect">
              <a:avLst/>
            </a:prstGeom>
            <a:noFill/>
          </p:spPr>
          <p:txBody>
            <a:bodyPr vert="eaVert" wrap="square" rtlCol="0">
              <a:spAutoFit/>
            </a:bodyPr>
            <a:lstStyle/>
            <a:p>
              <a:pPr algn="ctr"/>
              <a:r>
                <a:rPr lang="en-US" altLang="zh-CN" sz="2800" dirty="0">
                  <a:solidFill>
                    <a:schemeClr val="tx1">
                      <a:lumMod val="75000"/>
                      <a:lumOff val="25000"/>
                    </a:schemeClr>
                  </a:solidFill>
                  <a:latin typeface="+mj-ea"/>
                  <a:ea typeface="+mj-ea"/>
                </a:rPr>
                <a:t>CONTENTS</a:t>
              </a:r>
              <a:endParaRPr lang="zh-CN" altLang="en-US" sz="2800" dirty="0">
                <a:solidFill>
                  <a:schemeClr val="tx1">
                    <a:lumMod val="75000"/>
                    <a:lumOff val="25000"/>
                  </a:schemeClr>
                </a:solidFill>
                <a:latin typeface="+mj-ea"/>
                <a:ea typeface="+mj-ea"/>
              </a:endParaRPr>
            </a:p>
          </p:txBody>
        </p:sp>
      </p:grpSp>
      <p:grpSp>
        <p:nvGrpSpPr>
          <p:cNvPr id="33" name="组合 32"/>
          <p:cNvGrpSpPr/>
          <p:nvPr/>
        </p:nvGrpSpPr>
        <p:grpSpPr>
          <a:xfrm>
            <a:off x="5744845" y="1575807"/>
            <a:ext cx="3461385" cy="3705115"/>
            <a:chOff x="5764530" y="1576442"/>
            <a:chExt cx="3461385" cy="3705115"/>
          </a:xfrm>
        </p:grpSpPr>
        <p:grpSp>
          <p:nvGrpSpPr>
            <p:cNvPr id="5" name="组合 4"/>
            <p:cNvGrpSpPr/>
            <p:nvPr/>
          </p:nvGrpSpPr>
          <p:grpSpPr>
            <a:xfrm>
              <a:off x="5764530" y="1576442"/>
              <a:ext cx="3400425" cy="756445"/>
              <a:chOff x="5764530" y="1576442"/>
              <a:chExt cx="3400425" cy="756445"/>
            </a:xfrm>
          </p:grpSpPr>
          <p:sp>
            <p:nvSpPr>
              <p:cNvPr id="10" name="矩形 9"/>
              <p:cNvSpPr/>
              <p:nvPr/>
            </p:nvSpPr>
            <p:spPr>
              <a:xfrm>
                <a:off x="6556375" y="1675471"/>
                <a:ext cx="2608580" cy="657416"/>
              </a:xfrm>
              <a:prstGeom prst="rect">
                <a:avLst/>
              </a:prstGeom>
              <a:noFill/>
            </p:spPr>
            <p:txBody>
              <a:bodyPr vert="horz" wrap="square">
                <a:spAutoFit/>
              </a:bodyPr>
              <a:lstStyle/>
              <a:p>
                <a:r>
                  <a:rPr lang="zh-CN" altLang="en-US" sz="2200" dirty="0">
                    <a:ln w="6350">
                      <a:noFill/>
                    </a:ln>
                    <a:solidFill>
                      <a:schemeClr val="tx1">
                        <a:lumMod val="75000"/>
                        <a:lumOff val="25000"/>
                      </a:schemeClr>
                    </a:solidFill>
                    <a:latin typeface="+mj-ea"/>
                    <a:ea typeface="+mj-ea"/>
                    <a:cs typeface="+mn-ea"/>
                    <a:sym typeface="+mn-lt"/>
                  </a:rPr>
                  <a:t>安卓应用测试问题</a:t>
                </a:r>
                <a:endParaRPr lang="zh-CN" altLang="en-US" sz="2200" dirty="0">
                  <a:ln w="6350">
                    <a:noFill/>
                  </a:ln>
                  <a:solidFill>
                    <a:schemeClr val="tx1">
                      <a:lumMod val="75000"/>
                      <a:lumOff val="25000"/>
                    </a:schemeClr>
                  </a:solidFill>
                  <a:latin typeface="+mj-ea"/>
                  <a:ea typeface="+mj-ea"/>
                  <a:cs typeface="+mn-ea"/>
                  <a:sym typeface="+mn-lt"/>
                </a:endParaRPr>
              </a:p>
            </p:txBody>
          </p:sp>
          <p:grpSp>
            <p:nvGrpSpPr>
              <p:cNvPr id="7" name="组合 6"/>
              <p:cNvGrpSpPr/>
              <p:nvPr/>
            </p:nvGrpSpPr>
            <p:grpSpPr>
              <a:xfrm>
                <a:off x="5764530" y="1576442"/>
                <a:ext cx="662940" cy="550518"/>
                <a:chOff x="5832170" y="1612024"/>
                <a:chExt cx="662940" cy="550518"/>
              </a:xfrm>
            </p:grpSpPr>
            <p:sp>
              <p:nvSpPr>
                <p:cNvPr id="8" name="椭圆 7"/>
                <p:cNvSpPr/>
                <p:nvPr/>
              </p:nvSpPr>
              <p:spPr>
                <a:xfrm>
                  <a:off x="5888380" y="1612024"/>
                  <a:ext cx="550520" cy="550518"/>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lumMod val="75000"/>
                        <a:lumOff val="25000"/>
                      </a:schemeClr>
                    </a:solidFill>
                    <a:latin typeface="+mj-ea"/>
                    <a:ea typeface="+mj-ea"/>
                    <a:cs typeface="+mn-ea"/>
                    <a:sym typeface="+mn-lt"/>
                  </a:endParaRPr>
                </a:p>
              </p:txBody>
            </p:sp>
            <p:sp>
              <p:nvSpPr>
                <p:cNvPr id="9" name="文本框 8"/>
                <p:cNvSpPr txBox="1"/>
                <p:nvPr/>
              </p:nvSpPr>
              <p:spPr>
                <a:xfrm>
                  <a:off x="5832170" y="1711507"/>
                  <a:ext cx="662940" cy="369332"/>
                </a:xfrm>
                <a:prstGeom prst="rect">
                  <a:avLst/>
                </a:prstGeom>
                <a:noFill/>
              </p:spPr>
              <p:txBody>
                <a:bodyPr wrap="square" rtlCol="0">
                  <a:spAutoFit/>
                </a:bodyPr>
                <a:lstStyle/>
                <a:p>
                  <a:pPr algn="ctr"/>
                  <a:r>
                    <a:rPr lang="en-US" altLang="zh-CN" dirty="0">
                      <a:solidFill>
                        <a:schemeClr val="bg1"/>
                      </a:solidFill>
                      <a:latin typeface="+mj-ea"/>
                      <a:ea typeface="+mj-ea"/>
                    </a:rPr>
                    <a:t>01</a:t>
                  </a:r>
                  <a:endParaRPr lang="zh-CN" altLang="en-US" dirty="0">
                    <a:solidFill>
                      <a:schemeClr val="bg1"/>
                    </a:solidFill>
                    <a:latin typeface="+mj-ea"/>
                    <a:ea typeface="+mj-ea"/>
                  </a:endParaRPr>
                </a:p>
              </p:txBody>
            </p:sp>
          </p:grpSp>
        </p:grpSp>
        <p:grpSp>
          <p:nvGrpSpPr>
            <p:cNvPr id="12" name="组合 11"/>
            <p:cNvGrpSpPr/>
            <p:nvPr/>
          </p:nvGrpSpPr>
          <p:grpSpPr>
            <a:xfrm>
              <a:off x="5764530" y="2627974"/>
              <a:ext cx="3461385" cy="550518"/>
              <a:chOff x="5764530" y="2627974"/>
              <a:chExt cx="3461385" cy="550518"/>
            </a:xfrm>
          </p:grpSpPr>
          <p:sp>
            <p:nvSpPr>
              <p:cNvPr id="17" name="矩形 16"/>
              <p:cNvSpPr/>
              <p:nvPr/>
            </p:nvSpPr>
            <p:spPr>
              <a:xfrm>
                <a:off x="6556375" y="2748593"/>
                <a:ext cx="2669540" cy="429895"/>
              </a:xfrm>
              <a:prstGeom prst="rect">
                <a:avLst/>
              </a:prstGeom>
              <a:noFill/>
            </p:spPr>
            <p:txBody>
              <a:bodyPr vert="horz" wrap="square">
                <a:spAutoFit/>
              </a:bodyPr>
              <a:lstStyle/>
              <a:p>
                <a:r>
                  <a:rPr lang="zh-CN" altLang="en-US" sz="2200" dirty="0">
                    <a:ln w="6350">
                      <a:noFill/>
                    </a:ln>
                    <a:solidFill>
                      <a:schemeClr val="tx1">
                        <a:lumMod val="75000"/>
                        <a:lumOff val="25000"/>
                      </a:schemeClr>
                    </a:solidFill>
                    <a:latin typeface="+mj-ea"/>
                    <a:ea typeface="+mj-ea"/>
                    <a:cs typeface="+mn-ea"/>
                    <a:sym typeface="+mn-lt"/>
                  </a:rPr>
                  <a:t>协作式漏洞查找</a:t>
                </a:r>
                <a:endParaRPr lang="zh-CN" altLang="en-US" sz="2200" dirty="0">
                  <a:ln w="6350">
                    <a:noFill/>
                  </a:ln>
                  <a:solidFill>
                    <a:schemeClr val="tx1">
                      <a:lumMod val="75000"/>
                      <a:lumOff val="25000"/>
                    </a:schemeClr>
                  </a:solidFill>
                  <a:latin typeface="+mj-ea"/>
                  <a:ea typeface="+mj-ea"/>
                  <a:cs typeface="+mn-ea"/>
                  <a:sym typeface="+mn-lt"/>
                </a:endParaRPr>
              </a:p>
            </p:txBody>
          </p:sp>
          <p:grpSp>
            <p:nvGrpSpPr>
              <p:cNvPr id="14" name="组合 13"/>
              <p:cNvGrpSpPr/>
              <p:nvPr/>
            </p:nvGrpSpPr>
            <p:grpSpPr>
              <a:xfrm>
                <a:off x="5764530" y="2627974"/>
                <a:ext cx="662940" cy="550518"/>
                <a:chOff x="5832170" y="2663556"/>
                <a:chExt cx="662940" cy="550518"/>
              </a:xfrm>
            </p:grpSpPr>
            <p:sp>
              <p:nvSpPr>
                <p:cNvPr id="15" name="椭圆 14"/>
                <p:cNvSpPr/>
                <p:nvPr/>
              </p:nvSpPr>
              <p:spPr>
                <a:xfrm>
                  <a:off x="5888380" y="2663556"/>
                  <a:ext cx="550520" cy="550518"/>
                </a:xfrm>
                <a:prstGeom prst="ellipse">
                  <a:avLst/>
                </a:prstGeom>
                <a:solidFill>
                  <a:schemeClr val="accent6"/>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lumMod val="75000"/>
                        <a:lumOff val="25000"/>
                      </a:schemeClr>
                    </a:solidFill>
                    <a:latin typeface="+mj-ea"/>
                    <a:ea typeface="+mj-ea"/>
                    <a:cs typeface="+mn-ea"/>
                    <a:sym typeface="+mn-lt"/>
                  </a:endParaRPr>
                </a:p>
              </p:txBody>
            </p:sp>
            <p:sp>
              <p:nvSpPr>
                <p:cNvPr id="16" name="文本框 15"/>
                <p:cNvSpPr txBox="1"/>
                <p:nvPr/>
              </p:nvSpPr>
              <p:spPr>
                <a:xfrm>
                  <a:off x="5832170" y="2763039"/>
                  <a:ext cx="662940" cy="369332"/>
                </a:xfrm>
                <a:prstGeom prst="rect">
                  <a:avLst/>
                </a:prstGeom>
                <a:noFill/>
              </p:spPr>
              <p:txBody>
                <a:bodyPr wrap="square" rtlCol="0">
                  <a:spAutoFit/>
                </a:bodyPr>
                <a:lstStyle/>
                <a:p>
                  <a:pPr algn="ctr"/>
                  <a:r>
                    <a:rPr lang="en-US" altLang="zh-CN" dirty="0">
                      <a:solidFill>
                        <a:schemeClr val="bg1"/>
                      </a:solidFill>
                      <a:latin typeface="+mj-ea"/>
                      <a:ea typeface="+mj-ea"/>
                    </a:rPr>
                    <a:t>02</a:t>
                  </a:r>
                  <a:endParaRPr lang="zh-CN" altLang="en-US" dirty="0">
                    <a:solidFill>
                      <a:schemeClr val="bg1"/>
                    </a:solidFill>
                    <a:latin typeface="+mj-ea"/>
                    <a:ea typeface="+mj-ea"/>
                  </a:endParaRPr>
                </a:p>
              </p:txBody>
            </p:sp>
          </p:grpSp>
        </p:grpSp>
        <p:grpSp>
          <p:nvGrpSpPr>
            <p:cNvPr id="19" name="组合 18"/>
            <p:cNvGrpSpPr/>
            <p:nvPr/>
          </p:nvGrpSpPr>
          <p:grpSpPr>
            <a:xfrm>
              <a:off x="5764530" y="3679506"/>
              <a:ext cx="3026410" cy="888272"/>
              <a:chOff x="5764530" y="3679506"/>
              <a:chExt cx="3026410" cy="888272"/>
            </a:xfrm>
          </p:grpSpPr>
          <p:sp>
            <p:nvSpPr>
              <p:cNvPr id="24" name="矩形 23"/>
              <p:cNvSpPr/>
              <p:nvPr/>
            </p:nvSpPr>
            <p:spPr>
              <a:xfrm>
                <a:off x="6556375" y="3746150"/>
                <a:ext cx="2234565" cy="821628"/>
              </a:xfrm>
              <a:prstGeom prst="rect">
                <a:avLst/>
              </a:prstGeom>
              <a:noFill/>
            </p:spPr>
            <p:txBody>
              <a:bodyPr vert="horz" wrap="square">
                <a:spAutoFit/>
              </a:bodyPr>
              <a:lstStyle/>
              <a:p>
                <a:r>
                  <a:rPr lang="en-US" altLang="zh-CN" sz="2200" dirty="0">
                    <a:ln w="6350">
                      <a:noFill/>
                    </a:ln>
                    <a:solidFill>
                      <a:schemeClr val="tx1">
                        <a:lumMod val="75000"/>
                        <a:lumOff val="25000"/>
                      </a:schemeClr>
                    </a:solidFill>
                    <a:latin typeface="+mj-ea"/>
                    <a:ea typeface="+mj-ea"/>
                    <a:cs typeface="+mn-ea"/>
                    <a:sym typeface="+mn-lt"/>
                  </a:rPr>
                  <a:t>Bugine</a:t>
                </a:r>
                <a:endParaRPr lang="en-US" altLang="zh-CN" sz="2200" dirty="0">
                  <a:ln w="6350">
                    <a:noFill/>
                  </a:ln>
                  <a:solidFill>
                    <a:schemeClr val="tx1">
                      <a:lumMod val="75000"/>
                      <a:lumOff val="25000"/>
                    </a:schemeClr>
                  </a:solidFill>
                  <a:latin typeface="+mj-ea"/>
                  <a:ea typeface="+mj-ea"/>
                  <a:cs typeface="+mn-ea"/>
                  <a:sym typeface="+mn-lt"/>
                </a:endParaRPr>
              </a:p>
              <a:p>
                <a:endParaRPr lang="en-US" altLang="zh-CN" sz="2200" dirty="0">
                  <a:ln w="6350">
                    <a:noFill/>
                  </a:ln>
                  <a:solidFill>
                    <a:schemeClr val="tx1">
                      <a:lumMod val="75000"/>
                      <a:lumOff val="25000"/>
                    </a:schemeClr>
                  </a:solidFill>
                  <a:latin typeface="+mj-ea"/>
                  <a:ea typeface="+mj-ea"/>
                  <a:cs typeface="+mn-ea"/>
                  <a:sym typeface="+mn-lt"/>
                </a:endParaRPr>
              </a:p>
            </p:txBody>
          </p:sp>
          <p:grpSp>
            <p:nvGrpSpPr>
              <p:cNvPr id="21" name="组合 20"/>
              <p:cNvGrpSpPr/>
              <p:nvPr/>
            </p:nvGrpSpPr>
            <p:grpSpPr>
              <a:xfrm>
                <a:off x="5764530" y="3679506"/>
                <a:ext cx="662940" cy="550518"/>
                <a:chOff x="5832170" y="3715088"/>
                <a:chExt cx="662940" cy="550518"/>
              </a:xfrm>
            </p:grpSpPr>
            <p:sp>
              <p:nvSpPr>
                <p:cNvPr id="22" name="椭圆 21"/>
                <p:cNvSpPr/>
                <p:nvPr/>
              </p:nvSpPr>
              <p:spPr>
                <a:xfrm>
                  <a:off x="5888380" y="3715088"/>
                  <a:ext cx="550520" cy="550518"/>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lumMod val="75000"/>
                        <a:lumOff val="25000"/>
                      </a:schemeClr>
                    </a:solidFill>
                    <a:latin typeface="+mj-ea"/>
                    <a:ea typeface="+mj-ea"/>
                    <a:cs typeface="+mn-ea"/>
                    <a:sym typeface="+mn-lt"/>
                  </a:endParaRPr>
                </a:p>
              </p:txBody>
            </p:sp>
            <p:sp>
              <p:nvSpPr>
                <p:cNvPr id="23" name="文本框 22"/>
                <p:cNvSpPr txBox="1"/>
                <p:nvPr/>
              </p:nvSpPr>
              <p:spPr>
                <a:xfrm>
                  <a:off x="5832170" y="3820921"/>
                  <a:ext cx="662940" cy="369332"/>
                </a:xfrm>
                <a:prstGeom prst="rect">
                  <a:avLst/>
                </a:prstGeom>
                <a:noFill/>
              </p:spPr>
              <p:txBody>
                <a:bodyPr wrap="square" rtlCol="0">
                  <a:spAutoFit/>
                </a:bodyPr>
                <a:lstStyle/>
                <a:p>
                  <a:pPr algn="ctr"/>
                  <a:r>
                    <a:rPr lang="en-US" altLang="zh-CN" dirty="0">
                      <a:solidFill>
                        <a:schemeClr val="bg1"/>
                      </a:solidFill>
                      <a:latin typeface="+mj-ea"/>
                      <a:ea typeface="+mj-ea"/>
                    </a:rPr>
                    <a:t>03</a:t>
                  </a:r>
                  <a:endParaRPr lang="zh-CN" altLang="en-US" dirty="0">
                    <a:solidFill>
                      <a:schemeClr val="bg1"/>
                    </a:solidFill>
                    <a:latin typeface="+mj-ea"/>
                    <a:ea typeface="+mj-ea"/>
                  </a:endParaRPr>
                </a:p>
              </p:txBody>
            </p:sp>
          </p:grpSp>
        </p:grpSp>
        <p:grpSp>
          <p:nvGrpSpPr>
            <p:cNvPr id="26" name="组合 25"/>
            <p:cNvGrpSpPr/>
            <p:nvPr/>
          </p:nvGrpSpPr>
          <p:grpSpPr>
            <a:xfrm>
              <a:off x="5764530" y="4731039"/>
              <a:ext cx="3026287" cy="550518"/>
              <a:chOff x="5764530" y="4731039"/>
              <a:chExt cx="3026287" cy="550518"/>
            </a:xfrm>
          </p:grpSpPr>
          <p:sp>
            <p:nvSpPr>
              <p:cNvPr id="31" name="矩形 30"/>
              <p:cNvSpPr/>
              <p:nvPr/>
            </p:nvSpPr>
            <p:spPr>
              <a:xfrm>
                <a:off x="6556070" y="4776728"/>
                <a:ext cx="2234747" cy="429895"/>
              </a:xfrm>
              <a:prstGeom prst="rect">
                <a:avLst/>
              </a:prstGeom>
              <a:noFill/>
            </p:spPr>
            <p:txBody>
              <a:bodyPr vert="horz" wrap="square">
                <a:spAutoFit/>
              </a:bodyPr>
              <a:lstStyle/>
              <a:p>
                <a:r>
                  <a:rPr lang="zh-CN" altLang="en-US" sz="2200" dirty="0">
                    <a:ln w="6350">
                      <a:noFill/>
                    </a:ln>
                    <a:solidFill>
                      <a:schemeClr val="tx1">
                        <a:lumMod val="75000"/>
                        <a:lumOff val="25000"/>
                      </a:schemeClr>
                    </a:solidFill>
                    <a:latin typeface="+mj-ea"/>
                    <a:ea typeface="+mj-ea"/>
                    <a:cs typeface="+mn-ea"/>
                    <a:sym typeface="+mn-lt"/>
                  </a:rPr>
                  <a:t>总结</a:t>
                </a:r>
                <a:endParaRPr lang="zh-CN" altLang="en-US" sz="2200" dirty="0">
                  <a:ln w="6350">
                    <a:noFill/>
                  </a:ln>
                  <a:solidFill>
                    <a:schemeClr val="tx1">
                      <a:lumMod val="75000"/>
                      <a:lumOff val="25000"/>
                    </a:schemeClr>
                  </a:solidFill>
                  <a:latin typeface="+mj-ea"/>
                  <a:ea typeface="+mj-ea"/>
                  <a:cs typeface="+mn-ea"/>
                  <a:sym typeface="+mn-lt"/>
                </a:endParaRPr>
              </a:p>
            </p:txBody>
          </p:sp>
          <p:grpSp>
            <p:nvGrpSpPr>
              <p:cNvPr id="28" name="组合 27"/>
              <p:cNvGrpSpPr/>
              <p:nvPr/>
            </p:nvGrpSpPr>
            <p:grpSpPr>
              <a:xfrm>
                <a:off x="5764530" y="4731039"/>
                <a:ext cx="662940" cy="550518"/>
                <a:chOff x="5832170" y="4766621"/>
                <a:chExt cx="662940" cy="550518"/>
              </a:xfrm>
            </p:grpSpPr>
            <p:sp>
              <p:nvSpPr>
                <p:cNvPr id="29" name="椭圆 28"/>
                <p:cNvSpPr/>
                <p:nvPr/>
              </p:nvSpPr>
              <p:spPr>
                <a:xfrm>
                  <a:off x="5888380" y="4766621"/>
                  <a:ext cx="550520" cy="550518"/>
                </a:xfrm>
                <a:prstGeom prst="ellipse">
                  <a:avLst/>
                </a:prstGeom>
                <a:solidFill>
                  <a:schemeClr val="accent6"/>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lumMod val="75000"/>
                        <a:lumOff val="25000"/>
                      </a:schemeClr>
                    </a:solidFill>
                    <a:latin typeface="+mj-ea"/>
                    <a:ea typeface="+mj-ea"/>
                    <a:cs typeface="+mn-ea"/>
                    <a:sym typeface="+mn-lt"/>
                  </a:endParaRPr>
                </a:p>
              </p:txBody>
            </p:sp>
            <p:sp>
              <p:nvSpPr>
                <p:cNvPr id="30" name="文本框 29"/>
                <p:cNvSpPr txBox="1"/>
                <p:nvPr/>
              </p:nvSpPr>
              <p:spPr>
                <a:xfrm>
                  <a:off x="5832170" y="4872454"/>
                  <a:ext cx="662940" cy="369332"/>
                </a:xfrm>
                <a:prstGeom prst="rect">
                  <a:avLst/>
                </a:prstGeom>
                <a:noFill/>
              </p:spPr>
              <p:txBody>
                <a:bodyPr wrap="square" rtlCol="0">
                  <a:spAutoFit/>
                </a:bodyPr>
                <a:lstStyle/>
                <a:p>
                  <a:pPr algn="ctr"/>
                  <a:r>
                    <a:rPr lang="en-US" altLang="zh-CN" dirty="0">
                      <a:solidFill>
                        <a:schemeClr val="bg1"/>
                      </a:solidFill>
                      <a:latin typeface="+mj-ea"/>
                      <a:ea typeface="+mj-ea"/>
                    </a:rPr>
                    <a:t>04</a:t>
                  </a:r>
                  <a:endParaRPr lang="zh-CN" altLang="en-US" dirty="0">
                    <a:solidFill>
                      <a:schemeClr val="bg1"/>
                    </a:solidFill>
                    <a:latin typeface="+mj-ea"/>
                    <a:ea typeface="+mj-ea"/>
                  </a:endParaRPr>
                </a:p>
              </p:txBody>
            </p:sp>
          </p:gr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210050" y="2662193"/>
            <a:ext cx="3771900" cy="1533614"/>
            <a:chOff x="4210050" y="2678459"/>
            <a:chExt cx="3771900" cy="1533614"/>
          </a:xfrm>
        </p:grpSpPr>
        <p:sp>
          <p:nvSpPr>
            <p:cNvPr id="3" name="文本框 2"/>
            <p:cNvSpPr txBox="1"/>
            <p:nvPr/>
          </p:nvSpPr>
          <p:spPr>
            <a:xfrm>
              <a:off x="4210050" y="2678459"/>
              <a:ext cx="3771900" cy="1198880"/>
            </a:xfrm>
            <a:prstGeom prst="rect">
              <a:avLst/>
            </a:prstGeom>
            <a:noFill/>
          </p:spPr>
          <p:txBody>
            <a:bodyPr wrap="square" rtlCol="0">
              <a:spAutoFit/>
            </a:bodyPr>
            <a:lstStyle/>
            <a:p>
              <a:pPr algn="ctr"/>
              <a:r>
                <a:rPr lang="zh-CN" altLang="en-US" sz="3600" dirty="0">
                  <a:solidFill>
                    <a:schemeClr val="tx1">
                      <a:lumMod val="75000"/>
                      <a:lumOff val="25000"/>
                    </a:schemeClr>
                  </a:solidFill>
                  <a:latin typeface="+mj-ea"/>
                  <a:ea typeface="+mj-ea"/>
                </a:rPr>
                <a:t>安卓应用测试</a:t>
              </a:r>
              <a:endParaRPr lang="zh-CN" altLang="en-US" sz="3600" dirty="0">
                <a:solidFill>
                  <a:schemeClr val="tx1">
                    <a:lumMod val="75000"/>
                    <a:lumOff val="25000"/>
                  </a:schemeClr>
                </a:solidFill>
                <a:latin typeface="+mj-ea"/>
                <a:ea typeface="+mj-ea"/>
              </a:endParaRPr>
            </a:p>
            <a:p>
              <a:pPr algn="ctr"/>
              <a:r>
                <a:rPr lang="zh-CN" altLang="en-US" sz="3600" dirty="0">
                  <a:solidFill>
                    <a:schemeClr val="tx1">
                      <a:lumMod val="75000"/>
                      <a:lumOff val="25000"/>
                    </a:schemeClr>
                  </a:solidFill>
                  <a:latin typeface="+mj-ea"/>
                  <a:ea typeface="+mj-ea"/>
                </a:rPr>
                <a:t>问题</a:t>
              </a:r>
              <a:endParaRPr lang="zh-CN" altLang="en-US" sz="3600" dirty="0">
                <a:solidFill>
                  <a:schemeClr val="tx1">
                    <a:lumMod val="75000"/>
                    <a:lumOff val="25000"/>
                  </a:schemeClr>
                </a:solidFill>
                <a:latin typeface="+mj-ea"/>
                <a:ea typeface="+mj-ea"/>
              </a:endParaRPr>
            </a:p>
          </p:txBody>
        </p:sp>
        <p:sp>
          <p:nvSpPr>
            <p:cNvPr id="4" name="文本框 3"/>
            <p:cNvSpPr txBox="1"/>
            <p:nvPr/>
          </p:nvSpPr>
          <p:spPr>
            <a:xfrm>
              <a:off x="4411027" y="3288743"/>
              <a:ext cx="3351848" cy="213995"/>
            </a:xfrm>
            <a:prstGeom prst="rect">
              <a:avLst/>
            </a:prstGeom>
            <a:noFill/>
          </p:spPr>
          <p:txBody>
            <a:bodyPr wrap="square" rtlCol="0">
              <a:spAutoFit/>
            </a:bodyPr>
            <a:lstStyle/>
            <a:p>
              <a:pPr algn="ctr"/>
              <a:endParaRPr lang="zh-CN" altLang="en-US" sz="800" dirty="0">
                <a:solidFill>
                  <a:schemeClr val="tx1">
                    <a:lumMod val="75000"/>
                    <a:lumOff val="25000"/>
                  </a:schemeClr>
                </a:solidFill>
                <a:latin typeface="+mn-ea"/>
                <a:cs typeface="仓耳渔阳体 W03" panose="02020400000000000000" charset="-122"/>
              </a:endParaRPr>
            </a:p>
          </p:txBody>
        </p:sp>
        <p:grpSp>
          <p:nvGrpSpPr>
            <p:cNvPr id="5" name="组合 4"/>
            <p:cNvGrpSpPr/>
            <p:nvPr/>
          </p:nvGrpSpPr>
          <p:grpSpPr>
            <a:xfrm>
              <a:off x="5527675" y="3935074"/>
              <a:ext cx="1136650" cy="276999"/>
              <a:chOff x="5518626" y="4396710"/>
              <a:chExt cx="1136650" cy="276999"/>
            </a:xfrm>
          </p:grpSpPr>
          <p:sp>
            <p:nvSpPr>
              <p:cNvPr id="7" name="文本框 6"/>
              <p:cNvSpPr txBox="1"/>
              <p:nvPr/>
            </p:nvSpPr>
            <p:spPr>
              <a:xfrm>
                <a:off x="5518626" y="4396711"/>
                <a:ext cx="1136650" cy="276998"/>
              </a:xfrm>
              <a:prstGeom prst="roundRect">
                <a:avLst>
                  <a:gd name="adj" fmla="val 50000"/>
                </a:avLst>
              </a:prstGeom>
              <a:solidFill>
                <a:schemeClr val="accent3"/>
              </a:solidFill>
            </p:spPr>
            <p:txBody>
              <a:bodyPr wrap="square" rtlCol="0">
                <a:spAutoFit/>
              </a:bodyPr>
              <a:lstStyle/>
              <a:p>
                <a:pPr algn="ctr"/>
                <a:endParaRPr lang="zh-CN" altLang="en-US" sz="1200" dirty="0">
                  <a:solidFill>
                    <a:schemeClr val="bg1"/>
                  </a:solidFill>
                  <a:latin typeface="+mn-ea"/>
                </a:endParaRPr>
              </a:p>
            </p:txBody>
          </p:sp>
          <p:sp>
            <p:nvSpPr>
              <p:cNvPr id="8" name="文本框 7"/>
              <p:cNvSpPr txBox="1"/>
              <p:nvPr/>
            </p:nvSpPr>
            <p:spPr>
              <a:xfrm>
                <a:off x="5541327" y="4396710"/>
                <a:ext cx="1091248" cy="275590"/>
              </a:xfrm>
              <a:prstGeom prst="rect">
                <a:avLst/>
              </a:prstGeom>
              <a:noFill/>
            </p:spPr>
            <p:txBody>
              <a:bodyPr wrap="square">
                <a:spAutoFit/>
              </a:bodyPr>
              <a:lstStyle/>
              <a:p>
                <a:pPr algn="ctr"/>
                <a:r>
                  <a:rPr lang="zh-CN" altLang="en-US" sz="1200" dirty="0">
                    <a:solidFill>
                      <a:schemeClr val="bg1"/>
                    </a:solidFill>
                    <a:latin typeface="+mj-ea"/>
                    <a:ea typeface="+mj-ea"/>
                  </a:rPr>
                  <a:t>第一部分</a:t>
                </a:r>
                <a:endParaRPr lang="en-US" altLang="zh-CN" sz="1200" dirty="0">
                  <a:solidFill>
                    <a:schemeClr val="bg1"/>
                  </a:solidFill>
                  <a:latin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263379" y="2035043"/>
            <a:ext cx="9665242" cy="3048647"/>
            <a:chOff x="1263379" y="1890580"/>
            <a:chExt cx="9665242" cy="3048647"/>
          </a:xfrm>
        </p:grpSpPr>
        <p:cxnSp>
          <p:nvCxnSpPr>
            <p:cNvPr id="2" name="直接连接符 1"/>
            <p:cNvCxnSpPr/>
            <p:nvPr/>
          </p:nvCxnSpPr>
          <p:spPr>
            <a:xfrm>
              <a:off x="2772214" y="3429688"/>
              <a:ext cx="799845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263379" y="1890580"/>
              <a:ext cx="9665242" cy="3048647"/>
              <a:chOff x="1263379" y="1959212"/>
              <a:chExt cx="9665242" cy="3048647"/>
            </a:xfrm>
          </p:grpSpPr>
          <p:grpSp>
            <p:nvGrpSpPr>
              <p:cNvPr id="3" name="组合 2"/>
              <p:cNvGrpSpPr/>
              <p:nvPr/>
            </p:nvGrpSpPr>
            <p:grpSpPr>
              <a:xfrm>
                <a:off x="1263379" y="1959212"/>
                <a:ext cx="9665242" cy="1174894"/>
                <a:chOff x="1263379" y="1959212"/>
                <a:chExt cx="9665242" cy="1174894"/>
              </a:xfrm>
            </p:grpSpPr>
            <p:sp>
              <p:nvSpPr>
                <p:cNvPr id="8" name="矩形 7"/>
                <p:cNvSpPr/>
                <p:nvPr/>
              </p:nvSpPr>
              <p:spPr>
                <a:xfrm>
                  <a:off x="2679108" y="2420877"/>
                  <a:ext cx="8249513" cy="533400"/>
                </a:xfrm>
                <a:prstGeom prst="rect">
                  <a:avLst/>
                </a:prstGeom>
              </p:spPr>
              <p:txBody>
                <a:bodyPr wrap="square">
                  <a:spAutoFit/>
                </a:bodyPr>
                <a:lstStyle/>
                <a:p>
                  <a:pPr>
                    <a:lnSpc>
                      <a:spcPct val="120000"/>
                    </a:lnSpc>
                    <a:defRPr/>
                  </a:pPr>
                  <a:r>
                    <a:rPr lang="zh-CN" altLang="en-US" sz="1200" dirty="0">
                      <a:solidFill>
                        <a:schemeClr val="tx1">
                          <a:lumMod val="75000"/>
                          <a:lumOff val="25000"/>
                        </a:schemeClr>
                      </a:solidFill>
                      <a:latin typeface="+mn-ea"/>
                    </a:rPr>
                    <a:t>目前的提出的一些自动化技术和移动应用修复的技术基本都是针对更加严重的应用崩溃，或者是严重影响使用的bug。而对一些小的bug不太重视，这样的应用虽能使用，但是它的使用体验并不好。</a:t>
                  </a:r>
                  <a:endParaRPr lang="zh-CN" altLang="en-US" sz="1200" dirty="0">
                    <a:solidFill>
                      <a:schemeClr val="tx1">
                        <a:lumMod val="75000"/>
                        <a:lumOff val="25000"/>
                      </a:schemeClr>
                    </a:solidFill>
                    <a:latin typeface="+mn-ea"/>
                  </a:endParaRPr>
                </a:p>
              </p:txBody>
            </p:sp>
            <p:sp>
              <p:nvSpPr>
                <p:cNvPr id="5" name="椭圆 4"/>
                <p:cNvSpPr/>
                <p:nvPr/>
              </p:nvSpPr>
              <p:spPr>
                <a:xfrm>
                  <a:off x="1263379" y="1959212"/>
                  <a:ext cx="1174894" cy="11748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5626" y="2328544"/>
                  <a:ext cx="530398" cy="426757"/>
                </a:xfrm>
                <a:prstGeom prst="rect">
                  <a:avLst/>
                </a:prstGeom>
              </p:spPr>
            </p:pic>
          </p:grpSp>
          <p:grpSp>
            <p:nvGrpSpPr>
              <p:cNvPr id="9" name="组合 8"/>
              <p:cNvGrpSpPr/>
              <p:nvPr/>
            </p:nvGrpSpPr>
            <p:grpSpPr>
              <a:xfrm>
                <a:off x="1263379" y="3832965"/>
                <a:ext cx="9665242" cy="1174894"/>
                <a:chOff x="1263379" y="3832965"/>
                <a:chExt cx="9665242" cy="1174894"/>
              </a:xfrm>
            </p:grpSpPr>
            <p:sp>
              <p:nvSpPr>
                <p:cNvPr id="14" name="矩形 13"/>
                <p:cNvSpPr/>
                <p:nvPr/>
              </p:nvSpPr>
              <p:spPr>
                <a:xfrm>
                  <a:off x="2679108" y="4294630"/>
                  <a:ext cx="8249513" cy="533400"/>
                </a:xfrm>
                <a:prstGeom prst="rect">
                  <a:avLst/>
                </a:prstGeom>
              </p:spPr>
              <p:txBody>
                <a:bodyPr wrap="square">
                  <a:spAutoFit/>
                </a:bodyPr>
                <a:lstStyle/>
                <a:p>
                  <a:pPr>
                    <a:lnSpc>
                      <a:spcPct val="120000"/>
                    </a:lnSpc>
                    <a:defRPr/>
                  </a:pPr>
                  <a:r>
                    <a:rPr lang="zh-CN" altLang="en-US" sz="1200" dirty="0">
                      <a:solidFill>
                        <a:schemeClr val="tx1">
                          <a:lumMod val="75000"/>
                          <a:lumOff val="25000"/>
                        </a:schemeClr>
                      </a:solidFill>
                      <a:latin typeface="+mn-ea"/>
                    </a:rPr>
                    <a:t>应用程序开发者更喜欢阅读用自然语言编写的自动生成的测试。然而，现有的自动化测试技术只能生成在开发人员难以理解的低级事件。这样就导致了我们需求的自然语言自动化测试也很难完成，测试工作难以变得简易。</a:t>
                  </a:r>
                  <a:endParaRPr lang="zh-CN" altLang="en-US" sz="1200" dirty="0">
                    <a:solidFill>
                      <a:schemeClr val="tx1">
                        <a:lumMod val="75000"/>
                        <a:lumOff val="25000"/>
                      </a:schemeClr>
                    </a:solidFill>
                    <a:latin typeface="+mn-ea"/>
                  </a:endParaRPr>
                </a:p>
              </p:txBody>
            </p:sp>
            <p:sp>
              <p:nvSpPr>
                <p:cNvPr id="11" name="椭圆 10"/>
                <p:cNvSpPr/>
                <p:nvPr/>
              </p:nvSpPr>
              <p:spPr>
                <a:xfrm>
                  <a:off x="1263379" y="3832965"/>
                  <a:ext cx="1174894" cy="11748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706" y="4243612"/>
                  <a:ext cx="524301" cy="353599"/>
                </a:xfrm>
                <a:prstGeom prst="rect">
                  <a:avLst/>
                </a:prstGeom>
              </p:spPr>
            </p:pic>
          </p:grpSp>
        </p:grpSp>
      </p:grpSp>
      <p:sp>
        <p:nvSpPr>
          <p:cNvPr id="18" name="文本框 17"/>
          <p:cNvSpPr txBox="1"/>
          <p:nvPr/>
        </p:nvSpPr>
        <p:spPr>
          <a:xfrm>
            <a:off x="4114800" y="463034"/>
            <a:ext cx="3962400" cy="460375"/>
          </a:xfrm>
          <a:prstGeom prst="rect">
            <a:avLst/>
          </a:prstGeom>
          <a:noFill/>
        </p:spPr>
        <p:txBody>
          <a:bodyPr wrap="square">
            <a:spAutoFit/>
          </a:bodyPr>
          <a:lstStyle/>
          <a:p>
            <a:pPr algn="ctr"/>
            <a:r>
              <a:rPr lang="zh-CN" altLang="en-US" sz="2400" dirty="0">
                <a:solidFill>
                  <a:schemeClr val="tx1">
                    <a:lumMod val="75000"/>
                    <a:lumOff val="25000"/>
                  </a:schemeClr>
                </a:solidFill>
                <a:latin typeface="+mj-ea"/>
                <a:ea typeface="+mj-ea"/>
              </a:rPr>
              <a:t>安卓应用测试问题</a:t>
            </a:r>
            <a:endParaRPr lang="zh-CN" altLang="en-US" sz="2400" dirty="0">
              <a:solidFill>
                <a:schemeClr val="tx1">
                  <a:lumMod val="75000"/>
                  <a:lumOff val="2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128770" y="2580913"/>
            <a:ext cx="3771900" cy="1533614"/>
            <a:chOff x="4210050" y="2678459"/>
            <a:chExt cx="3771900" cy="1533614"/>
          </a:xfrm>
        </p:grpSpPr>
        <p:sp>
          <p:nvSpPr>
            <p:cNvPr id="3" name="文本框 2"/>
            <p:cNvSpPr txBox="1"/>
            <p:nvPr/>
          </p:nvSpPr>
          <p:spPr>
            <a:xfrm>
              <a:off x="4210050" y="2678459"/>
              <a:ext cx="3771900" cy="645160"/>
            </a:xfrm>
            <a:prstGeom prst="rect">
              <a:avLst/>
            </a:prstGeom>
            <a:noFill/>
          </p:spPr>
          <p:txBody>
            <a:bodyPr wrap="square" rtlCol="0">
              <a:spAutoFit/>
            </a:bodyPr>
            <a:lstStyle/>
            <a:p>
              <a:pPr algn="ctr"/>
              <a:r>
                <a:rPr lang="zh-CN" altLang="en-US" sz="3600" dirty="0">
                  <a:solidFill>
                    <a:schemeClr val="tx1">
                      <a:lumMod val="75000"/>
                      <a:lumOff val="25000"/>
                    </a:schemeClr>
                  </a:solidFill>
                  <a:latin typeface="+mj-ea"/>
                  <a:ea typeface="+mj-ea"/>
                </a:rPr>
                <a:t>协作式漏洞查找</a:t>
              </a:r>
              <a:endParaRPr lang="zh-CN" altLang="en-US" sz="3600" dirty="0">
                <a:solidFill>
                  <a:schemeClr val="tx1">
                    <a:lumMod val="75000"/>
                    <a:lumOff val="25000"/>
                  </a:schemeClr>
                </a:solidFill>
                <a:latin typeface="+mj-ea"/>
                <a:ea typeface="+mj-ea"/>
              </a:endParaRPr>
            </a:p>
          </p:txBody>
        </p:sp>
        <p:sp>
          <p:nvSpPr>
            <p:cNvPr id="4" name="文本框 3"/>
            <p:cNvSpPr txBox="1"/>
            <p:nvPr/>
          </p:nvSpPr>
          <p:spPr>
            <a:xfrm>
              <a:off x="4411027" y="3288743"/>
              <a:ext cx="3351848" cy="213995"/>
            </a:xfrm>
            <a:prstGeom prst="rect">
              <a:avLst/>
            </a:prstGeom>
            <a:noFill/>
          </p:spPr>
          <p:txBody>
            <a:bodyPr wrap="square" rtlCol="0">
              <a:spAutoFit/>
            </a:bodyPr>
            <a:lstStyle/>
            <a:p>
              <a:pPr algn="ctr"/>
              <a:endParaRPr lang="zh-CN" altLang="en-US" sz="800" dirty="0">
                <a:solidFill>
                  <a:schemeClr val="tx1">
                    <a:lumMod val="75000"/>
                    <a:lumOff val="25000"/>
                  </a:schemeClr>
                </a:solidFill>
                <a:latin typeface="+mn-ea"/>
                <a:cs typeface="仓耳渔阳体 W03" panose="02020400000000000000" charset="-122"/>
              </a:endParaRPr>
            </a:p>
          </p:txBody>
        </p:sp>
        <p:grpSp>
          <p:nvGrpSpPr>
            <p:cNvPr id="5" name="组合 4"/>
            <p:cNvGrpSpPr/>
            <p:nvPr/>
          </p:nvGrpSpPr>
          <p:grpSpPr>
            <a:xfrm>
              <a:off x="5527675" y="3935074"/>
              <a:ext cx="1136650" cy="276999"/>
              <a:chOff x="5518626" y="4396710"/>
              <a:chExt cx="1136650" cy="276999"/>
            </a:xfrm>
          </p:grpSpPr>
          <p:sp>
            <p:nvSpPr>
              <p:cNvPr id="7" name="文本框 6"/>
              <p:cNvSpPr txBox="1"/>
              <p:nvPr/>
            </p:nvSpPr>
            <p:spPr>
              <a:xfrm>
                <a:off x="5518626" y="4396711"/>
                <a:ext cx="1136650" cy="276998"/>
              </a:xfrm>
              <a:prstGeom prst="roundRect">
                <a:avLst>
                  <a:gd name="adj" fmla="val 50000"/>
                </a:avLst>
              </a:prstGeom>
              <a:solidFill>
                <a:schemeClr val="accent3"/>
              </a:solidFill>
            </p:spPr>
            <p:txBody>
              <a:bodyPr wrap="square" rtlCol="0">
                <a:spAutoFit/>
              </a:bodyPr>
              <a:lstStyle/>
              <a:p>
                <a:pPr algn="ctr"/>
                <a:endParaRPr lang="zh-CN" altLang="en-US" sz="1200" dirty="0">
                  <a:solidFill>
                    <a:schemeClr val="bg1"/>
                  </a:solidFill>
                  <a:latin typeface="+mn-ea"/>
                </a:endParaRPr>
              </a:p>
            </p:txBody>
          </p:sp>
          <p:sp>
            <p:nvSpPr>
              <p:cNvPr id="8" name="文本框 7"/>
              <p:cNvSpPr txBox="1"/>
              <p:nvPr/>
            </p:nvSpPr>
            <p:spPr>
              <a:xfrm>
                <a:off x="5541327" y="4396710"/>
                <a:ext cx="1091248" cy="275590"/>
              </a:xfrm>
              <a:prstGeom prst="rect">
                <a:avLst/>
              </a:prstGeom>
              <a:noFill/>
            </p:spPr>
            <p:txBody>
              <a:bodyPr wrap="square">
                <a:spAutoFit/>
              </a:bodyPr>
              <a:lstStyle/>
              <a:p>
                <a:pPr algn="ctr"/>
                <a:r>
                  <a:rPr lang="zh-CN" altLang="en-US" sz="1200" dirty="0">
                    <a:solidFill>
                      <a:schemeClr val="bg1"/>
                    </a:solidFill>
                    <a:latin typeface="+mj-ea"/>
                    <a:ea typeface="+mj-ea"/>
                  </a:rPr>
                  <a:t>第二部分</a:t>
                </a:r>
                <a:endParaRPr lang="en-US" altLang="zh-CN" sz="1200" dirty="0">
                  <a:solidFill>
                    <a:schemeClr val="bg1"/>
                  </a:solidFill>
                  <a:latin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4114800" y="463034"/>
            <a:ext cx="3962400" cy="460375"/>
          </a:xfrm>
          <a:prstGeom prst="rect">
            <a:avLst/>
          </a:prstGeom>
          <a:noFill/>
        </p:spPr>
        <p:txBody>
          <a:bodyPr wrap="square">
            <a:spAutoFit/>
          </a:bodyPr>
          <a:lstStyle/>
          <a:p>
            <a:pPr algn="ctr"/>
            <a:r>
              <a:rPr lang="zh-CN" altLang="en-US" sz="2400" dirty="0">
                <a:solidFill>
                  <a:schemeClr val="tx1">
                    <a:lumMod val="75000"/>
                    <a:lumOff val="25000"/>
                  </a:schemeClr>
                </a:solidFill>
                <a:latin typeface="+mj-ea"/>
                <a:ea typeface="+mj-ea"/>
              </a:rPr>
              <a:t>协作式漏洞发现</a:t>
            </a:r>
            <a:endParaRPr lang="zh-CN" altLang="en-US" sz="2400" dirty="0">
              <a:solidFill>
                <a:schemeClr val="tx1">
                  <a:lumMod val="75000"/>
                  <a:lumOff val="25000"/>
                </a:schemeClr>
              </a:solidFill>
              <a:latin typeface="+mj-ea"/>
              <a:ea typeface="+mj-ea"/>
            </a:endParaRPr>
          </a:p>
        </p:txBody>
      </p:sp>
      <p:grpSp>
        <p:nvGrpSpPr>
          <p:cNvPr id="17" name="组合 16"/>
          <p:cNvGrpSpPr/>
          <p:nvPr/>
        </p:nvGrpSpPr>
        <p:grpSpPr>
          <a:xfrm>
            <a:off x="856845" y="1718745"/>
            <a:ext cx="10020519" cy="4011060"/>
            <a:chOff x="1011785" y="1557672"/>
            <a:chExt cx="10020519" cy="4011060"/>
          </a:xfrm>
        </p:grpSpPr>
        <p:grpSp>
          <p:nvGrpSpPr>
            <p:cNvPr id="19" name="组合 18"/>
            <p:cNvGrpSpPr/>
            <p:nvPr/>
          </p:nvGrpSpPr>
          <p:grpSpPr>
            <a:xfrm>
              <a:off x="1105056" y="4543909"/>
              <a:ext cx="9927248" cy="1024823"/>
              <a:chOff x="1433499" y="2518595"/>
              <a:chExt cx="9927248" cy="1024823"/>
            </a:xfrm>
          </p:grpSpPr>
          <p:grpSp>
            <p:nvGrpSpPr>
              <p:cNvPr id="20" name="组合 19"/>
              <p:cNvGrpSpPr/>
              <p:nvPr/>
            </p:nvGrpSpPr>
            <p:grpSpPr>
              <a:xfrm>
                <a:off x="5666630" y="2518595"/>
                <a:ext cx="5694117" cy="1024823"/>
                <a:chOff x="4942730" y="2264477"/>
                <a:chExt cx="5694117" cy="1024823"/>
              </a:xfrm>
            </p:grpSpPr>
            <p:grpSp>
              <p:nvGrpSpPr>
                <p:cNvPr id="25" name="组合 24"/>
                <p:cNvGrpSpPr/>
                <p:nvPr/>
              </p:nvGrpSpPr>
              <p:grpSpPr>
                <a:xfrm>
                  <a:off x="4942730" y="2264477"/>
                  <a:ext cx="5694117" cy="1024823"/>
                  <a:chOff x="2106294" y="2076450"/>
                  <a:chExt cx="8997257" cy="1619319"/>
                </a:xfrm>
              </p:grpSpPr>
              <p:sp>
                <p:nvSpPr>
                  <p:cNvPr id="27" name="任意多边形: 形状 26"/>
                  <p:cNvSpPr/>
                  <p:nvPr/>
                </p:nvSpPr>
                <p:spPr>
                  <a:xfrm>
                    <a:off x="2902527" y="2076519"/>
                    <a:ext cx="8201024" cy="1619250"/>
                  </a:xfrm>
                  <a:custGeom>
                    <a:avLst/>
                    <a:gdLst>
                      <a:gd name="connsiteX0" fmla="*/ 809625 w 8201024"/>
                      <a:gd name="connsiteY0" fmla="*/ 0 h 1619250"/>
                      <a:gd name="connsiteX1" fmla="*/ 1262294 w 8201024"/>
                      <a:gd name="connsiteY1" fmla="*/ 138271 h 1619250"/>
                      <a:gd name="connsiteX2" fmla="*/ 1296735 w 8201024"/>
                      <a:gd name="connsiteY2" fmla="*/ 166687 h 1619250"/>
                      <a:gd name="connsiteX3" fmla="*/ 7986707 w 8201024"/>
                      <a:gd name="connsiteY3" fmla="*/ 166687 h 1619250"/>
                      <a:gd name="connsiteX4" fmla="*/ 8201024 w 8201024"/>
                      <a:gd name="connsiteY4" fmla="*/ 381004 h 1619250"/>
                      <a:gd name="connsiteX5" fmla="*/ 8201024 w 8201024"/>
                      <a:gd name="connsiteY5" fmla="*/ 1452562 h 1619250"/>
                      <a:gd name="connsiteX6" fmla="*/ 1296736 w 8201024"/>
                      <a:gd name="connsiteY6" fmla="*/ 1452562 h 1619250"/>
                      <a:gd name="connsiteX7" fmla="*/ 1262294 w 8201024"/>
                      <a:gd name="connsiteY7" fmla="*/ 1480979 h 1619250"/>
                      <a:gd name="connsiteX8" fmla="*/ 809625 w 8201024"/>
                      <a:gd name="connsiteY8" fmla="*/ 1619250 h 1619250"/>
                      <a:gd name="connsiteX9" fmla="*/ 0 w 8201024"/>
                      <a:gd name="connsiteY9" fmla="*/ 809625 h 1619250"/>
                      <a:gd name="connsiteX10" fmla="*/ 809625 w 8201024"/>
                      <a:gd name="connsiteY10"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01024" h="1619250">
                        <a:moveTo>
                          <a:pt x="809625" y="0"/>
                        </a:moveTo>
                        <a:cubicBezTo>
                          <a:pt x="977304" y="0"/>
                          <a:pt x="1133077" y="50974"/>
                          <a:pt x="1262294" y="138271"/>
                        </a:cubicBezTo>
                        <a:lnTo>
                          <a:pt x="1296735" y="166687"/>
                        </a:lnTo>
                        <a:lnTo>
                          <a:pt x="7986707" y="166687"/>
                        </a:lnTo>
                        <a:lnTo>
                          <a:pt x="8201024" y="381004"/>
                        </a:lnTo>
                        <a:lnTo>
                          <a:pt x="8201024" y="1452562"/>
                        </a:lnTo>
                        <a:lnTo>
                          <a:pt x="1296736" y="1452562"/>
                        </a:lnTo>
                        <a:lnTo>
                          <a:pt x="1262294" y="1480979"/>
                        </a:lnTo>
                        <a:cubicBezTo>
                          <a:pt x="1133077" y="1568276"/>
                          <a:pt x="977304" y="1619250"/>
                          <a:pt x="809625" y="1619250"/>
                        </a:cubicBezTo>
                        <a:cubicBezTo>
                          <a:pt x="362481" y="1619250"/>
                          <a:pt x="0" y="1256769"/>
                          <a:pt x="0" y="809625"/>
                        </a:cubicBezTo>
                        <a:cubicBezTo>
                          <a:pt x="0" y="362481"/>
                          <a:pt x="362481" y="0"/>
                          <a:pt x="809625" y="0"/>
                        </a:cubicBez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a:solidFill>
                          <a:schemeClr val="tx1">
                            <a:lumMod val="75000"/>
                            <a:lumOff val="25000"/>
                          </a:schemeClr>
                        </a:solidFill>
                        <a:latin typeface="仓耳渔阳体 W03" panose="02020400000000000000" charset="-122"/>
                      </a:rPr>
                      <a:t>自动为被测试应用选择相关GitHUb问题</a:t>
                    </a:r>
                    <a:endParaRPr lang="zh-CN" altLang="en-US">
                      <a:solidFill>
                        <a:schemeClr val="tx1">
                          <a:lumMod val="75000"/>
                          <a:lumOff val="25000"/>
                        </a:schemeClr>
                      </a:solidFill>
                      <a:latin typeface="仓耳渔阳体 W03" panose="02020400000000000000" charset="-122"/>
                    </a:endParaRPr>
                  </a:p>
                </p:txBody>
              </p:sp>
              <p:sp>
                <p:nvSpPr>
                  <p:cNvPr id="28" name="椭圆 27"/>
                  <p:cNvSpPr/>
                  <p:nvPr/>
                </p:nvSpPr>
                <p:spPr>
                  <a:xfrm>
                    <a:off x="2106294" y="2076450"/>
                    <a:ext cx="1428750" cy="14287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仓耳渔阳体 W03" panose="02020400000000000000" charset="-122"/>
                    </a:endParaRPr>
                  </a:p>
                </p:txBody>
              </p:sp>
            </p:grpSp>
            <p:pic>
              <p:nvPicPr>
                <p:cNvPr id="26" name="图形 25" descr="曲别针"/>
                <p:cNvPicPr>
                  <a:picLocks noChangeAspect="1"/>
                </p:cNvPicPr>
                <p:nvPr/>
              </p:nvPicPr>
              <p:blipFill>
                <a:blip r:embed="rId1" cstate="email">
                  <a:extLst>
                    <a:ext uri="{96DAC541-7B7A-43D3-8B79-37D633B846F1}">
                      <asvg:svgBlip xmlns:asvg="http://schemas.microsoft.com/office/drawing/2016/SVG/main" r:embed="rId2"/>
                    </a:ext>
                  </a:extLst>
                </a:blip>
                <a:stretch>
                  <a:fillRect/>
                </a:stretch>
              </p:blipFill>
              <p:spPr>
                <a:xfrm>
                  <a:off x="5100075" y="2421823"/>
                  <a:ext cx="589526" cy="589524"/>
                </a:xfrm>
                <a:prstGeom prst="rect">
                  <a:avLst/>
                </a:prstGeom>
              </p:spPr>
            </p:pic>
          </p:grpSp>
          <p:sp>
            <p:nvSpPr>
              <p:cNvPr id="23" name="文本框 22"/>
              <p:cNvSpPr txBox="1"/>
              <p:nvPr/>
            </p:nvSpPr>
            <p:spPr>
              <a:xfrm>
                <a:off x="1433499" y="2674706"/>
                <a:ext cx="4027244" cy="398780"/>
              </a:xfrm>
              <a:prstGeom prst="rect">
                <a:avLst/>
              </a:prstGeom>
            </p:spPr>
            <p:txBody>
              <a:bodyPr wrap="none">
                <a:spAutoFit/>
              </a:bodyPr>
              <a:lstStyle>
                <a:defPPr>
                  <a:defRPr lang="zh-CN"/>
                </a:defPPr>
                <a:lvl1pPr>
                  <a:defRPr sz="2400">
                    <a:gradFill>
                      <a:gsLst>
                        <a:gs pos="16000">
                          <a:schemeClr val="accent3">
                            <a:lumMod val="40000"/>
                            <a:lumOff val="60000"/>
                          </a:schemeClr>
                        </a:gs>
                        <a:gs pos="70000">
                          <a:schemeClr val="accent3"/>
                        </a:gs>
                        <a:gs pos="100000">
                          <a:schemeClr val="accent3">
                            <a:lumMod val="50000"/>
                          </a:schemeClr>
                        </a:gs>
                      </a:gsLst>
                      <a:lin ang="5400000" scaled="1"/>
                    </a:gradFill>
                    <a:latin typeface="微软雅黑 Light" panose="020B0502040204020203" pitchFamily="34" charset="-122"/>
                    <a:ea typeface="微软雅黑 Light" panose="020B0502040204020203"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rPr>
                  <a:t>coder-vs-auto-issues settings</a:t>
                </a:r>
                <a:endParaRPr kumimoji="0" lang="zh-CN" altLang="en-US" sz="20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endParaRPr>
              </a:p>
            </p:txBody>
          </p:sp>
          <p:sp>
            <p:nvSpPr>
              <p:cNvPr id="22" name="矩形 21"/>
              <p:cNvSpPr/>
              <p:nvPr/>
            </p:nvSpPr>
            <p:spPr>
              <a:xfrm>
                <a:off x="6777221" y="2674036"/>
                <a:ext cx="4099626" cy="349250"/>
              </a:xfrm>
              <a:prstGeom prst="rect">
                <a:avLst/>
              </a:prstGeom>
            </p:spPr>
            <p:txBody>
              <a:bodyPr wrap="square">
                <a:spAutoFit/>
              </a:bodyPr>
              <a:lstStyle/>
              <a:p>
                <a:pPr lvl="0">
                  <a:lnSpc>
                    <a:spcPct val="120000"/>
                  </a:lnSpc>
                  <a:defRPr/>
                </a:pPr>
                <a:endParaRPr lang="zh-CN" altLang="en-US" sz="1400" dirty="0">
                  <a:solidFill>
                    <a:schemeClr val="tx1">
                      <a:lumMod val="75000"/>
                      <a:lumOff val="25000"/>
                    </a:schemeClr>
                  </a:solidFill>
                  <a:latin typeface="+mn-ea"/>
                </a:endParaRPr>
              </a:p>
            </p:txBody>
          </p:sp>
        </p:grpSp>
        <p:grpSp>
          <p:nvGrpSpPr>
            <p:cNvPr id="29" name="组合 28"/>
            <p:cNvGrpSpPr/>
            <p:nvPr/>
          </p:nvGrpSpPr>
          <p:grpSpPr>
            <a:xfrm>
              <a:off x="1011785" y="2941275"/>
              <a:ext cx="9875739" cy="1043873"/>
              <a:chOff x="1340228" y="2378939"/>
              <a:chExt cx="9875739" cy="1043873"/>
            </a:xfrm>
          </p:grpSpPr>
          <p:grpSp>
            <p:nvGrpSpPr>
              <p:cNvPr id="30" name="组合 29"/>
              <p:cNvGrpSpPr/>
              <p:nvPr/>
            </p:nvGrpSpPr>
            <p:grpSpPr>
              <a:xfrm>
                <a:off x="5666630" y="2378939"/>
                <a:ext cx="5549337" cy="1043873"/>
                <a:chOff x="4942730" y="2124821"/>
                <a:chExt cx="5549337" cy="1043873"/>
              </a:xfrm>
            </p:grpSpPr>
            <p:grpSp>
              <p:nvGrpSpPr>
                <p:cNvPr id="35" name="组合 34"/>
                <p:cNvGrpSpPr/>
                <p:nvPr/>
              </p:nvGrpSpPr>
              <p:grpSpPr>
                <a:xfrm>
                  <a:off x="4942730" y="2124821"/>
                  <a:ext cx="5549337" cy="1043873"/>
                  <a:chOff x="2106294" y="1855780"/>
                  <a:chExt cx="8768490" cy="1649420"/>
                </a:xfrm>
              </p:grpSpPr>
              <p:sp>
                <p:nvSpPr>
                  <p:cNvPr id="37" name="任意多边形: 形状 36"/>
                  <p:cNvSpPr/>
                  <p:nvPr/>
                </p:nvSpPr>
                <p:spPr>
                  <a:xfrm>
                    <a:off x="2673760" y="1855780"/>
                    <a:ext cx="8201024" cy="1619250"/>
                  </a:xfrm>
                  <a:custGeom>
                    <a:avLst/>
                    <a:gdLst>
                      <a:gd name="connsiteX0" fmla="*/ 809625 w 8201024"/>
                      <a:gd name="connsiteY0" fmla="*/ 0 h 1619250"/>
                      <a:gd name="connsiteX1" fmla="*/ 1262294 w 8201024"/>
                      <a:gd name="connsiteY1" fmla="*/ 138271 h 1619250"/>
                      <a:gd name="connsiteX2" fmla="*/ 1296735 w 8201024"/>
                      <a:gd name="connsiteY2" fmla="*/ 166687 h 1619250"/>
                      <a:gd name="connsiteX3" fmla="*/ 7986707 w 8201024"/>
                      <a:gd name="connsiteY3" fmla="*/ 166687 h 1619250"/>
                      <a:gd name="connsiteX4" fmla="*/ 8201024 w 8201024"/>
                      <a:gd name="connsiteY4" fmla="*/ 381004 h 1619250"/>
                      <a:gd name="connsiteX5" fmla="*/ 8201024 w 8201024"/>
                      <a:gd name="connsiteY5" fmla="*/ 1452562 h 1619250"/>
                      <a:gd name="connsiteX6" fmla="*/ 1296736 w 8201024"/>
                      <a:gd name="connsiteY6" fmla="*/ 1452562 h 1619250"/>
                      <a:gd name="connsiteX7" fmla="*/ 1262294 w 8201024"/>
                      <a:gd name="connsiteY7" fmla="*/ 1480979 h 1619250"/>
                      <a:gd name="connsiteX8" fmla="*/ 809625 w 8201024"/>
                      <a:gd name="connsiteY8" fmla="*/ 1619250 h 1619250"/>
                      <a:gd name="connsiteX9" fmla="*/ 0 w 8201024"/>
                      <a:gd name="connsiteY9" fmla="*/ 809625 h 1619250"/>
                      <a:gd name="connsiteX10" fmla="*/ 809625 w 8201024"/>
                      <a:gd name="connsiteY10"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01024" h="1619250">
                        <a:moveTo>
                          <a:pt x="809625" y="0"/>
                        </a:moveTo>
                        <a:cubicBezTo>
                          <a:pt x="977304" y="0"/>
                          <a:pt x="1133077" y="50974"/>
                          <a:pt x="1262294" y="138271"/>
                        </a:cubicBezTo>
                        <a:lnTo>
                          <a:pt x="1296735" y="166687"/>
                        </a:lnTo>
                        <a:lnTo>
                          <a:pt x="7986707" y="166687"/>
                        </a:lnTo>
                        <a:lnTo>
                          <a:pt x="8201024" y="381004"/>
                        </a:lnTo>
                        <a:lnTo>
                          <a:pt x="8201024" y="1452562"/>
                        </a:lnTo>
                        <a:lnTo>
                          <a:pt x="1296736" y="1452562"/>
                        </a:lnTo>
                        <a:lnTo>
                          <a:pt x="1262294" y="1480979"/>
                        </a:lnTo>
                        <a:cubicBezTo>
                          <a:pt x="1133077" y="1568276"/>
                          <a:pt x="977304" y="1619250"/>
                          <a:pt x="809625" y="1619250"/>
                        </a:cubicBezTo>
                        <a:cubicBezTo>
                          <a:pt x="362481" y="1619250"/>
                          <a:pt x="0" y="1256769"/>
                          <a:pt x="0" y="809625"/>
                        </a:cubicBezTo>
                        <a:cubicBezTo>
                          <a:pt x="0" y="362481"/>
                          <a:pt x="362481" y="0"/>
                          <a:pt x="809625" y="0"/>
                        </a:cubicBez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zh-CN" altLang="en-US">
                        <a:solidFill>
                          <a:schemeClr val="tx1">
                            <a:lumMod val="75000"/>
                            <a:lumOff val="25000"/>
                          </a:schemeClr>
                        </a:solidFill>
                        <a:latin typeface="仓耳渔阳体 W03" panose="02020400000000000000" charset="-122"/>
                      </a:rPr>
                      <a:t>通过导航程序来选择别的应用测试</a:t>
                    </a:r>
                    <a:r>
                      <a:rPr lang="en-US" altLang="zh-CN">
                        <a:solidFill>
                          <a:schemeClr val="tx1">
                            <a:lumMod val="75000"/>
                            <a:lumOff val="25000"/>
                          </a:schemeClr>
                        </a:solidFill>
                        <a:latin typeface="仓耳渔阳体 W03" panose="02020400000000000000" charset="-122"/>
                      </a:rPr>
                      <a:t>bug</a:t>
                    </a:r>
                    <a:endParaRPr lang="en-US" altLang="zh-CN">
                      <a:solidFill>
                        <a:schemeClr val="tx1">
                          <a:lumMod val="75000"/>
                          <a:lumOff val="25000"/>
                        </a:schemeClr>
                      </a:solidFill>
                      <a:latin typeface="仓耳渔阳体 W03" panose="02020400000000000000" charset="-122"/>
                    </a:endParaRPr>
                  </a:p>
                </p:txBody>
              </p:sp>
              <p:sp>
                <p:nvSpPr>
                  <p:cNvPr id="38" name="椭圆 37"/>
                  <p:cNvSpPr/>
                  <p:nvPr/>
                </p:nvSpPr>
                <p:spPr>
                  <a:xfrm>
                    <a:off x="2106294" y="2076450"/>
                    <a:ext cx="1428750" cy="14287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仓耳渔阳体 W03" panose="02020400000000000000" charset="-122"/>
                    </a:endParaRPr>
                  </a:p>
                </p:txBody>
              </p:sp>
            </p:grpSp>
            <p:pic>
              <p:nvPicPr>
                <p:cNvPr id="36" name="图形 35" descr="曲别针"/>
                <p:cNvPicPr>
                  <a:picLocks noChangeAspect="1"/>
                </p:cNvPicPr>
                <p:nvPr/>
              </p:nvPicPr>
              <p:blipFill>
                <a:blip r:embed="rId1" cstate="email">
                  <a:extLst>
                    <a:ext uri="{96DAC541-7B7A-43D3-8B79-37D633B846F1}">
                      <asvg:svgBlip xmlns:asvg="http://schemas.microsoft.com/office/drawing/2016/SVG/main" r:embed="rId2"/>
                    </a:ext>
                  </a:extLst>
                </a:blip>
                <a:stretch>
                  <a:fillRect/>
                </a:stretch>
              </p:blipFill>
              <p:spPr>
                <a:xfrm>
                  <a:off x="5100075" y="2421823"/>
                  <a:ext cx="589526" cy="589524"/>
                </a:xfrm>
                <a:prstGeom prst="rect">
                  <a:avLst/>
                </a:prstGeom>
              </p:spPr>
            </p:pic>
          </p:grpSp>
          <p:sp>
            <p:nvSpPr>
              <p:cNvPr id="33" name="文本框 32"/>
              <p:cNvSpPr txBox="1"/>
              <p:nvPr/>
            </p:nvSpPr>
            <p:spPr>
              <a:xfrm>
                <a:off x="1340228" y="2642321"/>
                <a:ext cx="4119880" cy="398780"/>
              </a:xfrm>
              <a:prstGeom prst="rect">
                <a:avLst/>
              </a:prstGeom>
            </p:spPr>
            <p:txBody>
              <a:bodyPr wrap="none">
                <a:spAutoFit/>
              </a:bodyPr>
              <a:lstStyle>
                <a:defPPr>
                  <a:defRPr lang="zh-CN"/>
                </a:defPPr>
                <a:lvl1pPr>
                  <a:defRPr sz="2400">
                    <a:gradFill>
                      <a:gsLst>
                        <a:gs pos="16000">
                          <a:schemeClr val="accent3">
                            <a:lumMod val="40000"/>
                            <a:lumOff val="60000"/>
                          </a:schemeClr>
                        </a:gs>
                        <a:gs pos="70000">
                          <a:schemeClr val="accent3"/>
                        </a:gs>
                        <a:gs pos="100000">
                          <a:schemeClr val="accent3">
                            <a:lumMod val="50000"/>
                          </a:schemeClr>
                        </a:gs>
                      </a:gsLst>
                      <a:lin ang="5400000" scaled="1"/>
                    </a:gradFill>
                    <a:latin typeface="微软雅黑 Light" panose="020B0502040204020203" pitchFamily="34" charset="-122"/>
                    <a:ea typeface="微软雅黑 Light" panose="020B0502040204020203"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rPr>
                  <a:t>coder-vs-manual-issues settings</a:t>
                </a:r>
                <a:endParaRPr kumimoji="0" lang="zh-CN" altLang="en-US" sz="2000" b="0" i="0" u="none" strike="noStrike"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endParaRPr>
              </a:p>
            </p:txBody>
          </p:sp>
          <p:sp>
            <p:nvSpPr>
              <p:cNvPr id="32" name="矩形 31"/>
              <p:cNvSpPr/>
              <p:nvPr/>
            </p:nvSpPr>
            <p:spPr>
              <a:xfrm>
                <a:off x="6901681" y="2753411"/>
                <a:ext cx="4099626" cy="349250"/>
              </a:xfrm>
              <a:prstGeom prst="rect">
                <a:avLst/>
              </a:prstGeom>
            </p:spPr>
            <p:txBody>
              <a:bodyPr wrap="square">
                <a:spAutoFit/>
              </a:bodyPr>
              <a:lstStyle/>
              <a:p>
                <a:pPr lvl="0">
                  <a:lnSpc>
                    <a:spcPct val="120000"/>
                  </a:lnSpc>
                  <a:defRPr/>
                </a:pPr>
                <a:endParaRPr lang="zh-CN" altLang="en-US" sz="1400" dirty="0">
                  <a:solidFill>
                    <a:schemeClr val="tx1">
                      <a:lumMod val="75000"/>
                      <a:lumOff val="25000"/>
                    </a:schemeClr>
                  </a:solidFill>
                  <a:latin typeface="+mn-ea"/>
                </a:endParaRPr>
              </a:p>
            </p:txBody>
          </p:sp>
        </p:grpSp>
        <p:grpSp>
          <p:nvGrpSpPr>
            <p:cNvPr id="39" name="组合 38"/>
            <p:cNvGrpSpPr/>
            <p:nvPr/>
          </p:nvGrpSpPr>
          <p:grpSpPr>
            <a:xfrm>
              <a:off x="1960475" y="1557672"/>
              <a:ext cx="8497789" cy="1024779"/>
              <a:chOff x="2288918" y="2458314"/>
              <a:chExt cx="8497789" cy="1024779"/>
            </a:xfrm>
          </p:grpSpPr>
          <p:grpSp>
            <p:nvGrpSpPr>
              <p:cNvPr id="40" name="组合 39"/>
              <p:cNvGrpSpPr/>
              <p:nvPr/>
            </p:nvGrpSpPr>
            <p:grpSpPr>
              <a:xfrm>
                <a:off x="5596504" y="2458314"/>
                <a:ext cx="5190203" cy="1024779"/>
                <a:chOff x="4872604" y="2204196"/>
                <a:chExt cx="5190203" cy="1024779"/>
              </a:xfrm>
            </p:grpSpPr>
            <p:grpSp>
              <p:nvGrpSpPr>
                <p:cNvPr id="45" name="组合 44"/>
                <p:cNvGrpSpPr/>
                <p:nvPr/>
              </p:nvGrpSpPr>
              <p:grpSpPr>
                <a:xfrm>
                  <a:off x="4872604" y="2204196"/>
                  <a:ext cx="5190203" cy="1024779"/>
                  <a:chOff x="1995488" y="1981200"/>
                  <a:chExt cx="8201024" cy="1619250"/>
                </a:xfrm>
              </p:grpSpPr>
              <p:sp>
                <p:nvSpPr>
                  <p:cNvPr id="47" name="任意多边形: 形状 46"/>
                  <p:cNvSpPr/>
                  <p:nvPr/>
                </p:nvSpPr>
                <p:spPr>
                  <a:xfrm>
                    <a:off x="1995488" y="1981200"/>
                    <a:ext cx="8201024" cy="1619250"/>
                  </a:xfrm>
                  <a:custGeom>
                    <a:avLst/>
                    <a:gdLst>
                      <a:gd name="connsiteX0" fmla="*/ 809625 w 8201024"/>
                      <a:gd name="connsiteY0" fmla="*/ 0 h 1619250"/>
                      <a:gd name="connsiteX1" fmla="*/ 1262294 w 8201024"/>
                      <a:gd name="connsiteY1" fmla="*/ 138271 h 1619250"/>
                      <a:gd name="connsiteX2" fmla="*/ 1296735 w 8201024"/>
                      <a:gd name="connsiteY2" fmla="*/ 166687 h 1619250"/>
                      <a:gd name="connsiteX3" fmla="*/ 7986707 w 8201024"/>
                      <a:gd name="connsiteY3" fmla="*/ 166687 h 1619250"/>
                      <a:gd name="connsiteX4" fmla="*/ 8201024 w 8201024"/>
                      <a:gd name="connsiteY4" fmla="*/ 381004 h 1619250"/>
                      <a:gd name="connsiteX5" fmla="*/ 8201024 w 8201024"/>
                      <a:gd name="connsiteY5" fmla="*/ 1452562 h 1619250"/>
                      <a:gd name="connsiteX6" fmla="*/ 1296736 w 8201024"/>
                      <a:gd name="connsiteY6" fmla="*/ 1452562 h 1619250"/>
                      <a:gd name="connsiteX7" fmla="*/ 1262294 w 8201024"/>
                      <a:gd name="connsiteY7" fmla="*/ 1480979 h 1619250"/>
                      <a:gd name="connsiteX8" fmla="*/ 809625 w 8201024"/>
                      <a:gd name="connsiteY8" fmla="*/ 1619250 h 1619250"/>
                      <a:gd name="connsiteX9" fmla="*/ 0 w 8201024"/>
                      <a:gd name="connsiteY9" fmla="*/ 809625 h 1619250"/>
                      <a:gd name="connsiteX10" fmla="*/ 809625 w 8201024"/>
                      <a:gd name="connsiteY10" fmla="*/ 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01024" h="1619250">
                        <a:moveTo>
                          <a:pt x="809625" y="0"/>
                        </a:moveTo>
                        <a:cubicBezTo>
                          <a:pt x="977304" y="0"/>
                          <a:pt x="1133077" y="50974"/>
                          <a:pt x="1262294" y="138271"/>
                        </a:cubicBezTo>
                        <a:lnTo>
                          <a:pt x="1296735" y="166687"/>
                        </a:lnTo>
                        <a:lnTo>
                          <a:pt x="7986707" y="166687"/>
                        </a:lnTo>
                        <a:lnTo>
                          <a:pt x="8201024" y="381004"/>
                        </a:lnTo>
                        <a:lnTo>
                          <a:pt x="8201024" y="1452562"/>
                        </a:lnTo>
                        <a:lnTo>
                          <a:pt x="1296736" y="1452562"/>
                        </a:lnTo>
                        <a:lnTo>
                          <a:pt x="1262294" y="1480979"/>
                        </a:lnTo>
                        <a:cubicBezTo>
                          <a:pt x="1133077" y="1568276"/>
                          <a:pt x="977304" y="1619250"/>
                          <a:pt x="809625" y="1619250"/>
                        </a:cubicBezTo>
                        <a:cubicBezTo>
                          <a:pt x="362481" y="1619250"/>
                          <a:pt x="0" y="1256769"/>
                          <a:pt x="0" y="809625"/>
                        </a:cubicBezTo>
                        <a:cubicBezTo>
                          <a:pt x="0" y="362481"/>
                          <a:pt x="362481" y="0"/>
                          <a:pt x="809625" y="0"/>
                        </a:cubicBez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a:solidFill>
                          <a:schemeClr val="tx1">
                            <a:lumMod val="75000"/>
                            <a:lumOff val="25000"/>
                          </a:schemeClr>
                        </a:solidFill>
                        <a:latin typeface="仓耳渔阳体 W03" panose="02020400000000000000" charset="-122"/>
                      </a:rPr>
                      <a:t>协作编程中的</a:t>
                    </a:r>
                    <a:r>
                      <a:rPr lang="en-US" altLang="zh-CN">
                        <a:solidFill>
                          <a:schemeClr val="tx1">
                            <a:lumMod val="75000"/>
                            <a:lumOff val="25000"/>
                          </a:schemeClr>
                        </a:solidFill>
                        <a:latin typeface="仓耳渔阳体 W03" panose="02020400000000000000" charset="-122"/>
                      </a:rPr>
                      <a:t>bug</a:t>
                    </a:r>
                    <a:r>
                      <a:rPr lang="zh-CN" altLang="en-US">
                        <a:solidFill>
                          <a:schemeClr val="tx1">
                            <a:lumMod val="75000"/>
                            <a:lumOff val="25000"/>
                          </a:schemeClr>
                        </a:solidFill>
                        <a:latin typeface="仓耳渔阳体 W03" panose="02020400000000000000" charset="-122"/>
                      </a:rPr>
                      <a:t>查找过程</a:t>
                    </a:r>
                    <a:endParaRPr lang="zh-CN" altLang="en-US">
                      <a:solidFill>
                        <a:schemeClr val="tx1">
                          <a:lumMod val="75000"/>
                          <a:lumOff val="25000"/>
                        </a:schemeClr>
                      </a:solidFill>
                      <a:latin typeface="仓耳渔阳体 W03" panose="02020400000000000000" charset="-122"/>
                    </a:endParaRPr>
                  </a:p>
                </p:txBody>
              </p:sp>
              <p:sp>
                <p:nvSpPr>
                  <p:cNvPr id="48" name="椭圆 47"/>
                  <p:cNvSpPr/>
                  <p:nvPr/>
                </p:nvSpPr>
                <p:spPr>
                  <a:xfrm>
                    <a:off x="2106294" y="2076450"/>
                    <a:ext cx="1428750" cy="14287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75000"/>
                          <a:lumOff val="25000"/>
                        </a:schemeClr>
                      </a:solidFill>
                      <a:latin typeface="仓耳渔阳体 W03" panose="02020400000000000000" charset="-122"/>
                    </a:endParaRPr>
                  </a:p>
                </p:txBody>
              </p:sp>
            </p:grpSp>
            <p:pic>
              <p:nvPicPr>
                <p:cNvPr id="46" name="图形 45" descr="曲别针"/>
                <p:cNvPicPr>
                  <a:picLocks noChangeAspect="1"/>
                </p:cNvPicPr>
                <p:nvPr/>
              </p:nvPicPr>
              <p:blipFill>
                <a:blip r:embed="rId1" cstate="email">
                  <a:extLst>
                    <a:ext uri="{96DAC541-7B7A-43D3-8B79-37D633B846F1}">
                      <asvg:svgBlip xmlns:asvg="http://schemas.microsoft.com/office/drawing/2016/SVG/main" r:embed="rId2"/>
                    </a:ext>
                  </a:extLst>
                </a:blip>
                <a:stretch>
                  <a:fillRect/>
                </a:stretch>
              </p:blipFill>
              <p:spPr>
                <a:xfrm>
                  <a:off x="5100075" y="2421823"/>
                  <a:ext cx="589526" cy="589524"/>
                </a:xfrm>
                <a:prstGeom prst="rect">
                  <a:avLst/>
                </a:prstGeom>
              </p:spPr>
            </p:pic>
          </p:grpSp>
          <p:sp>
            <p:nvSpPr>
              <p:cNvPr id="43" name="文本框 42"/>
              <p:cNvSpPr txBox="1"/>
              <p:nvPr/>
            </p:nvSpPr>
            <p:spPr>
              <a:xfrm>
                <a:off x="2288918" y="2675484"/>
                <a:ext cx="3171190" cy="398780"/>
              </a:xfrm>
              <a:prstGeom prst="rect">
                <a:avLst/>
              </a:prstGeom>
            </p:spPr>
            <p:txBody>
              <a:bodyPr wrap="square">
                <a:spAutoFit/>
              </a:bodyPr>
              <a:lstStyle>
                <a:defPPr>
                  <a:defRPr lang="zh-CN"/>
                </a:defPPr>
                <a:lvl1pPr>
                  <a:defRPr sz="2400">
                    <a:gradFill>
                      <a:gsLst>
                        <a:gs pos="16000">
                          <a:schemeClr val="accent3">
                            <a:lumMod val="40000"/>
                            <a:lumOff val="60000"/>
                          </a:schemeClr>
                        </a:gs>
                        <a:gs pos="70000">
                          <a:schemeClr val="accent3"/>
                        </a:gs>
                        <a:gs pos="100000">
                          <a:schemeClr val="accent3">
                            <a:lumMod val="50000"/>
                          </a:schemeClr>
                        </a:gs>
                      </a:gsLst>
                      <a:lin ang="5400000" scaled="1"/>
                    </a:gradFill>
                    <a:latin typeface="微软雅黑 Light" panose="020B0502040204020203" pitchFamily="34" charset="-122"/>
                    <a:ea typeface="微软雅黑 Light" panose="020B0502040204020203" pitchFamily="34"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rPr>
                  <a:t>coder-vs-coder settings</a:t>
                </a:r>
                <a:endParaRPr kumimoji="0" lang="en-US" altLang="zh-CN" sz="2000" b="0" i="0" u="none" strike="noStrike" kern="1200" cap="none" spc="0" normalizeH="0" baseline="0" noProof="0" dirty="0">
                  <a:ln>
                    <a:noFill/>
                  </a:ln>
                  <a:solidFill>
                    <a:schemeClr val="tx1">
                      <a:lumMod val="75000"/>
                      <a:lumOff val="25000"/>
                    </a:schemeClr>
                  </a:solidFill>
                  <a:effectLst/>
                  <a:uLnTx/>
                  <a:uFillTx/>
                  <a:latin typeface="黑体" panose="02010609060101010101" charset="-122"/>
                  <a:ea typeface="黑体" panose="02010609060101010101" charset="-122"/>
                </a:endParaRPr>
              </a:p>
            </p:txBody>
          </p:sp>
          <p:sp>
            <p:nvSpPr>
              <p:cNvPr id="42" name="矩形 41"/>
              <p:cNvSpPr/>
              <p:nvPr/>
            </p:nvSpPr>
            <p:spPr>
              <a:xfrm>
                <a:off x="6570846" y="2677846"/>
                <a:ext cx="4099626" cy="349250"/>
              </a:xfrm>
              <a:prstGeom prst="rect">
                <a:avLst/>
              </a:prstGeom>
            </p:spPr>
            <p:txBody>
              <a:bodyPr wrap="square">
                <a:spAutoFit/>
              </a:bodyPr>
              <a:lstStyle/>
              <a:p>
                <a:pPr lvl="0">
                  <a:lnSpc>
                    <a:spcPct val="120000"/>
                  </a:lnSpc>
                  <a:defRPr/>
                </a:pPr>
                <a:endParaRPr lang="zh-CN" altLang="en-US" sz="1400" dirty="0">
                  <a:solidFill>
                    <a:schemeClr val="tx1">
                      <a:lumMod val="75000"/>
                      <a:lumOff val="25000"/>
                    </a:schemeClr>
                  </a:solidFill>
                  <a:latin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263379" y="2035043"/>
            <a:ext cx="9665242" cy="3048647"/>
            <a:chOff x="1263379" y="1890580"/>
            <a:chExt cx="9665242" cy="3048647"/>
          </a:xfrm>
        </p:grpSpPr>
        <p:cxnSp>
          <p:nvCxnSpPr>
            <p:cNvPr id="2" name="直接连接符 1"/>
            <p:cNvCxnSpPr/>
            <p:nvPr/>
          </p:nvCxnSpPr>
          <p:spPr>
            <a:xfrm>
              <a:off x="2772214" y="3429688"/>
              <a:ext cx="799845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263379" y="1890580"/>
              <a:ext cx="9665242" cy="3048647"/>
              <a:chOff x="1263379" y="1959212"/>
              <a:chExt cx="9665242" cy="3048647"/>
            </a:xfrm>
          </p:grpSpPr>
          <p:grpSp>
            <p:nvGrpSpPr>
              <p:cNvPr id="3" name="组合 2"/>
              <p:cNvGrpSpPr/>
              <p:nvPr/>
            </p:nvGrpSpPr>
            <p:grpSpPr>
              <a:xfrm>
                <a:off x="1263379" y="1959212"/>
                <a:ext cx="9665242" cy="1174894"/>
                <a:chOff x="1263379" y="1959212"/>
                <a:chExt cx="9665242" cy="1174894"/>
              </a:xfrm>
            </p:grpSpPr>
            <p:sp>
              <p:nvSpPr>
                <p:cNvPr id="8" name="矩形 7"/>
                <p:cNvSpPr/>
                <p:nvPr/>
              </p:nvSpPr>
              <p:spPr>
                <a:xfrm>
                  <a:off x="2679108" y="2420877"/>
                  <a:ext cx="8249513" cy="533400"/>
                </a:xfrm>
                <a:prstGeom prst="rect">
                  <a:avLst/>
                </a:prstGeom>
              </p:spPr>
              <p:txBody>
                <a:bodyPr wrap="square">
                  <a:spAutoFit/>
                </a:bodyPr>
                <a:lstStyle/>
                <a:p>
                  <a:pPr>
                    <a:lnSpc>
                      <a:spcPct val="120000"/>
                    </a:lnSpc>
                    <a:defRPr/>
                  </a:pPr>
                  <a:r>
                    <a:rPr lang="zh-CN" altLang="en-US" sz="1200" dirty="0">
                      <a:solidFill>
                        <a:schemeClr val="tx1">
                          <a:lumMod val="75000"/>
                          <a:lumOff val="25000"/>
                        </a:schemeClr>
                      </a:solidFill>
                      <a:latin typeface="+mn-ea"/>
                    </a:rPr>
                    <a:t>一个程序员A（驾驶员）在团队讨论页面中发布一个针对AppA的GitHub问题i开始。在问题发出之后，同一组织中的另一个程序员（导航员）可以阅读GitHub的问题，并思考我是否适用于应用程序AppB。</a:t>
                  </a:r>
                  <a:endParaRPr lang="zh-CN" altLang="en-US" sz="1200" dirty="0">
                    <a:solidFill>
                      <a:schemeClr val="tx1">
                        <a:lumMod val="75000"/>
                        <a:lumOff val="25000"/>
                      </a:schemeClr>
                    </a:solidFill>
                    <a:latin typeface="+mn-ea"/>
                  </a:endParaRPr>
                </a:p>
              </p:txBody>
            </p:sp>
            <p:sp>
              <p:nvSpPr>
                <p:cNvPr id="5" name="椭圆 4"/>
                <p:cNvSpPr/>
                <p:nvPr/>
              </p:nvSpPr>
              <p:spPr>
                <a:xfrm>
                  <a:off x="1263379" y="1959212"/>
                  <a:ext cx="1174894" cy="11748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5626" y="2328544"/>
                  <a:ext cx="530398" cy="426757"/>
                </a:xfrm>
                <a:prstGeom prst="rect">
                  <a:avLst/>
                </a:prstGeom>
              </p:spPr>
            </p:pic>
          </p:grpSp>
          <p:grpSp>
            <p:nvGrpSpPr>
              <p:cNvPr id="9" name="组合 8"/>
              <p:cNvGrpSpPr/>
              <p:nvPr/>
            </p:nvGrpSpPr>
            <p:grpSpPr>
              <a:xfrm>
                <a:off x="1263379" y="3832965"/>
                <a:ext cx="9665242" cy="1174894"/>
                <a:chOff x="1263379" y="3832965"/>
                <a:chExt cx="9665242" cy="1174894"/>
              </a:xfrm>
            </p:grpSpPr>
            <p:sp>
              <p:nvSpPr>
                <p:cNvPr id="14" name="矩形 13"/>
                <p:cNvSpPr/>
                <p:nvPr/>
              </p:nvSpPr>
              <p:spPr>
                <a:xfrm>
                  <a:off x="2679108" y="4153660"/>
                  <a:ext cx="8249513" cy="533400"/>
                </a:xfrm>
                <a:prstGeom prst="rect">
                  <a:avLst/>
                </a:prstGeom>
              </p:spPr>
              <p:txBody>
                <a:bodyPr wrap="square">
                  <a:spAutoFit/>
                </a:bodyPr>
                <a:lstStyle/>
                <a:p>
                  <a:pPr>
                    <a:lnSpc>
                      <a:spcPct val="120000"/>
                    </a:lnSpc>
                    <a:defRPr/>
                  </a:pPr>
                  <a:r>
                    <a:rPr lang="zh-CN" altLang="en-US" sz="1200" dirty="0">
                      <a:solidFill>
                        <a:schemeClr val="tx1">
                          <a:lumMod val="75000"/>
                          <a:lumOff val="25000"/>
                        </a:schemeClr>
                      </a:solidFill>
                      <a:latin typeface="+mn-ea"/>
                    </a:rPr>
                    <a:t>如果成功复制了问题，那么他可以把新的问题发出来，称之为一对共享。当一个问题的对共享数越多，发现一般bug的可能性就越大。</a:t>
                  </a:r>
                  <a:endParaRPr lang="zh-CN" altLang="en-US" sz="1200" dirty="0">
                    <a:solidFill>
                      <a:schemeClr val="tx1">
                        <a:lumMod val="75000"/>
                        <a:lumOff val="25000"/>
                      </a:schemeClr>
                    </a:solidFill>
                    <a:latin typeface="+mn-ea"/>
                  </a:endParaRPr>
                </a:p>
              </p:txBody>
            </p:sp>
            <p:sp>
              <p:nvSpPr>
                <p:cNvPr id="11" name="椭圆 10"/>
                <p:cNvSpPr/>
                <p:nvPr/>
              </p:nvSpPr>
              <p:spPr>
                <a:xfrm>
                  <a:off x="1263379" y="3832965"/>
                  <a:ext cx="1174894" cy="11748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706" y="4243612"/>
                  <a:ext cx="524301" cy="353599"/>
                </a:xfrm>
                <a:prstGeom prst="rect">
                  <a:avLst/>
                </a:prstGeom>
              </p:spPr>
            </p:pic>
          </p:grpSp>
        </p:grpSp>
      </p:grpSp>
      <p:sp>
        <p:nvSpPr>
          <p:cNvPr id="18" name="文本框 17"/>
          <p:cNvSpPr txBox="1"/>
          <p:nvPr/>
        </p:nvSpPr>
        <p:spPr>
          <a:xfrm>
            <a:off x="2772410" y="572770"/>
            <a:ext cx="6812915" cy="583565"/>
          </a:xfrm>
          <a:prstGeom prst="rect">
            <a:avLst/>
          </a:prstGeom>
          <a:noFill/>
        </p:spPr>
        <p:txBody>
          <a:bodyPr wrap="square">
            <a:spAutoFit/>
          </a:bodyPr>
          <a:lstStyle/>
          <a:p>
            <a:pPr algn="ctr"/>
            <a:r>
              <a:rPr lang="en-US" altLang="zh-CN" sz="3200" dirty="0">
                <a:solidFill>
                  <a:schemeClr val="tx1">
                    <a:lumMod val="75000"/>
                    <a:lumOff val="25000"/>
                  </a:schemeClr>
                </a:solidFill>
                <a:latin typeface="黑体" panose="02010609060101010101" charset="-122"/>
                <a:ea typeface="黑体" panose="02010609060101010101" charset="-122"/>
              </a:rPr>
              <a:t>coder-vs-coder settings</a:t>
            </a:r>
            <a:endParaRPr lang="en-US" altLang="zh-CN" sz="3200" dirty="0">
              <a:solidFill>
                <a:schemeClr val="tx1">
                  <a:lumMod val="75000"/>
                  <a:lumOff val="25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263379" y="2035043"/>
            <a:ext cx="9665242" cy="3048647"/>
            <a:chOff x="1263379" y="1890580"/>
            <a:chExt cx="9665242" cy="3048647"/>
          </a:xfrm>
        </p:grpSpPr>
        <p:cxnSp>
          <p:nvCxnSpPr>
            <p:cNvPr id="2" name="直接连接符 1"/>
            <p:cNvCxnSpPr/>
            <p:nvPr/>
          </p:nvCxnSpPr>
          <p:spPr>
            <a:xfrm>
              <a:off x="2772214" y="3429688"/>
              <a:ext cx="799845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263379" y="1890580"/>
              <a:ext cx="9665242" cy="3048647"/>
              <a:chOff x="1263379" y="1959212"/>
              <a:chExt cx="9665242" cy="3048647"/>
            </a:xfrm>
          </p:grpSpPr>
          <p:grpSp>
            <p:nvGrpSpPr>
              <p:cNvPr id="3" name="组合 2"/>
              <p:cNvGrpSpPr/>
              <p:nvPr/>
            </p:nvGrpSpPr>
            <p:grpSpPr>
              <a:xfrm>
                <a:off x="1263379" y="1959212"/>
                <a:ext cx="9665242" cy="1174894"/>
                <a:chOff x="1263379" y="1959212"/>
                <a:chExt cx="9665242" cy="1174894"/>
              </a:xfrm>
            </p:grpSpPr>
            <p:sp>
              <p:nvSpPr>
                <p:cNvPr id="8" name="矩形 7"/>
                <p:cNvSpPr/>
                <p:nvPr/>
              </p:nvSpPr>
              <p:spPr>
                <a:xfrm>
                  <a:off x="2679108" y="2420877"/>
                  <a:ext cx="8249513" cy="533400"/>
                </a:xfrm>
                <a:prstGeom prst="rect">
                  <a:avLst/>
                </a:prstGeom>
              </p:spPr>
              <p:txBody>
                <a:bodyPr wrap="square">
                  <a:spAutoFit/>
                </a:bodyPr>
                <a:lstStyle/>
                <a:p>
                  <a:pPr>
                    <a:lnSpc>
                      <a:spcPct val="120000"/>
                    </a:lnSpc>
                    <a:defRPr/>
                  </a:pPr>
                  <a:r>
                    <a:rPr lang="zh-CN" altLang="en-US" sz="1200" dirty="0">
                      <a:solidFill>
                        <a:schemeClr val="tx1">
                          <a:lumMod val="75000"/>
                          <a:lumOff val="25000"/>
                        </a:schemeClr>
                      </a:solidFill>
                      <a:latin typeface="+mn-ea"/>
                    </a:rPr>
                    <a:t>驾驶员是一个希望执行协作错误查找，但不属于任何组织的程序员，而导航程序则带有GitHub问题列表，这样的话可能帮助程序员想要找到自己所写的软件的bug。</a:t>
                  </a:r>
                  <a:endParaRPr lang="zh-CN" altLang="en-US" sz="1200" dirty="0">
                    <a:solidFill>
                      <a:schemeClr val="tx1">
                        <a:lumMod val="75000"/>
                        <a:lumOff val="25000"/>
                      </a:schemeClr>
                    </a:solidFill>
                    <a:latin typeface="+mn-ea"/>
                  </a:endParaRPr>
                </a:p>
              </p:txBody>
            </p:sp>
            <p:sp>
              <p:nvSpPr>
                <p:cNvPr id="5" name="椭圆 4"/>
                <p:cNvSpPr/>
                <p:nvPr/>
              </p:nvSpPr>
              <p:spPr>
                <a:xfrm>
                  <a:off x="1263379" y="1959212"/>
                  <a:ext cx="1174894" cy="11748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5626" y="2328544"/>
                  <a:ext cx="530398" cy="426757"/>
                </a:xfrm>
                <a:prstGeom prst="rect">
                  <a:avLst/>
                </a:prstGeom>
              </p:spPr>
            </p:pic>
          </p:grpSp>
          <p:grpSp>
            <p:nvGrpSpPr>
              <p:cNvPr id="9" name="组合 8"/>
              <p:cNvGrpSpPr/>
              <p:nvPr/>
            </p:nvGrpSpPr>
            <p:grpSpPr>
              <a:xfrm>
                <a:off x="1263379" y="3832965"/>
                <a:ext cx="9632857" cy="1174894"/>
                <a:chOff x="1263379" y="3832965"/>
                <a:chExt cx="9632857" cy="1174894"/>
              </a:xfrm>
            </p:grpSpPr>
            <p:sp>
              <p:nvSpPr>
                <p:cNvPr id="14" name="矩形 13"/>
                <p:cNvSpPr/>
                <p:nvPr/>
              </p:nvSpPr>
              <p:spPr>
                <a:xfrm>
                  <a:off x="2646723" y="4153660"/>
                  <a:ext cx="8249513" cy="533400"/>
                </a:xfrm>
                <a:prstGeom prst="rect">
                  <a:avLst/>
                </a:prstGeom>
              </p:spPr>
              <p:txBody>
                <a:bodyPr wrap="square">
                  <a:spAutoFit/>
                </a:bodyPr>
                <a:lstStyle/>
                <a:p>
                  <a:pPr>
                    <a:lnSpc>
                      <a:spcPct val="120000"/>
                    </a:lnSpc>
                    <a:defRPr/>
                  </a:pPr>
                  <a:r>
                    <a:rPr lang="zh-CN" altLang="en-US" sz="1200" dirty="0">
                      <a:solidFill>
                        <a:schemeClr val="tx1">
                          <a:lumMod val="75000"/>
                          <a:lumOff val="25000"/>
                        </a:schemeClr>
                      </a:solidFill>
                      <a:latin typeface="+mn-ea"/>
                    </a:rPr>
                    <a:t>选择相同类别应用程序可以让A找到执行类似任务的应用程序中可能出现的特定bug，而选择不同类别应用程序让A可以找到所有安卓应用程序中可能出现的一般bug。此后，再考虑能否在别的</a:t>
                  </a:r>
                  <a:r>
                    <a:rPr lang="en-US" altLang="zh-CN" sz="1200" dirty="0">
                      <a:solidFill>
                        <a:schemeClr val="tx1">
                          <a:lumMod val="75000"/>
                          <a:lumOff val="25000"/>
                        </a:schemeClr>
                      </a:solidFill>
                      <a:latin typeface="+mn-ea"/>
                    </a:rPr>
                    <a:t>APP</a:t>
                  </a:r>
                  <a:r>
                    <a:rPr lang="zh-CN" altLang="en-US" sz="1200" dirty="0">
                      <a:solidFill>
                        <a:schemeClr val="tx1">
                          <a:lumMod val="75000"/>
                          <a:lumOff val="25000"/>
                        </a:schemeClr>
                      </a:solidFill>
                      <a:latin typeface="+mn-ea"/>
                    </a:rPr>
                    <a:t>中复制测试</a:t>
                  </a:r>
                  <a:r>
                    <a:rPr lang="en-US" altLang="zh-CN" sz="1200" dirty="0">
                      <a:solidFill>
                        <a:schemeClr val="tx1">
                          <a:lumMod val="75000"/>
                          <a:lumOff val="25000"/>
                        </a:schemeClr>
                      </a:solidFill>
                      <a:latin typeface="+mn-ea"/>
                    </a:rPr>
                    <a:t>APP</a:t>
                  </a:r>
                  <a:r>
                    <a:rPr lang="zh-CN" altLang="en-US" sz="1200" dirty="0">
                      <a:solidFill>
                        <a:schemeClr val="tx1">
                          <a:lumMod val="75000"/>
                          <a:lumOff val="25000"/>
                        </a:schemeClr>
                      </a:solidFill>
                      <a:latin typeface="+mn-ea"/>
                    </a:rPr>
                    <a:t>的测试场景。</a:t>
                  </a:r>
                  <a:endParaRPr lang="zh-CN" altLang="en-US" sz="1200" dirty="0">
                    <a:solidFill>
                      <a:schemeClr val="tx1">
                        <a:lumMod val="75000"/>
                        <a:lumOff val="25000"/>
                      </a:schemeClr>
                    </a:solidFill>
                    <a:latin typeface="+mn-ea"/>
                  </a:endParaRPr>
                </a:p>
              </p:txBody>
            </p:sp>
            <p:sp>
              <p:nvSpPr>
                <p:cNvPr id="11" name="椭圆 10"/>
                <p:cNvSpPr/>
                <p:nvPr/>
              </p:nvSpPr>
              <p:spPr>
                <a:xfrm>
                  <a:off x="1263379" y="3832965"/>
                  <a:ext cx="1174894" cy="11748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706" y="4243612"/>
                  <a:ext cx="524301" cy="353599"/>
                </a:xfrm>
                <a:prstGeom prst="rect">
                  <a:avLst/>
                </a:prstGeom>
              </p:spPr>
            </p:pic>
          </p:grpSp>
        </p:grpSp>
      </p:grpSp>
      <p:sp>
        <p:nvSpPr>
          <p:cNvPr id="18" name="文本框 17"/>
          <p:cNvSpPr txBox="1"/>
          <p:nvPr/>
        </p:nvSpPr>
        <p:spPr>
          <a:xfrm>
            <a:off x="2772410" y="572770"/>
            <a:ext cx="6812915" cy="583565"/>
          </a:xfrm>
          <a:prstGeom prst="rect">
            <a:avLst/>
          </a:prstGeom>
          <a:noFill/>
        </p:spPr>
        <p:txBody>
          <a:bodyPr wrap="square">
            <a:spAutoFit/>
          </a:bodyPr>
          <a:lstStyle/>
          <a:p>
            <a:pPr algn="ctr"/>
            <a:r>
              <a:rPr lang="en-US" altLang="zh-CN" sz="3200" dirty="0">
                <a:solidFill>
                  <a:schemeClr val="tx1">
                    <a:lumMod val="75000"/>
                    <a:lumOff val="25000"/>
                  </a:schemeClr>
                </a:solidFill>
                <a:latin typeface="黑体" panose="02010609060101010101" charset="-122"/>
                <a:ea typeface="黑体" panose="02010609060101010101" charset="-122"/>
              </a:rPr>
              <a:t>coder-vs-manual-issues settings</a:t>
            </a:r>
            <a:endParaRPr lang="en-US" altLang="zh-CN" sz="3200" dirty="0">
              <a:solidFill>
                <a:schemeClr val="tx1">
                  <a:lumMod val="75000"/>
                  <a:lumOff val="25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263379" y="2035043"/>
            <a:ext cx="9665242" cy="3048647"/>
            <a:chOff x="1263379" y="1890580"/>
            <a:chExt cx="9665242" cy="3048647"/>
          </a:xfrm>
        </p:grpSpPr>
        <p:cxnSp>
          <p:nvCxnSpPr>
            <p:cNvPr id="2" name="直接连接符 1"/>
            <p:cNvCxnSpPr/>
            <p:nvPr/>
          </p:nvCxnSpPr>
          <p:spPr>
            <a:xfrm>
              <a:off x="2772214" y="3429688"/>
              <a:ext cx="799845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263379" y="1890580"/>
              <a:ext cx="9665242" cy="3048647"/>
              <a:chOff x="1263379" y="1959212"/>
              <a:chExt cx="9665242" cy="3048647"/>
            </a:xfrm>
          </p:grpSpPr>
          <p:grpSp>
            <p:nvGrpSpPr>
              <p:cNvPr id="3" name="组合 2"/>
              <p:cNvGrpSpPr/>
              <p:nvPr/>
            </p:nvGrpSpPr>
            <p:grpSpPr>
              <a:xfrm>
                <a:off x="1263379" y="1959212"/>
                <a:ext cx="9665242" cy="1174894"/>
                <a:chOff x="1263379" y="1959212"/>
                <a:chExt cx="9665242" cy="1174894"/>
              </a:xfrm>
            </p:grpSpPr>
            <p:sp>
              <p:nvSpPr>
                <p:cNvPr id="8" name="矩形 7"/>
                <p:cNvSpPr/>
                <p:nvPr/>
              </p:nvSpPr>
              <p:spPr>
                <a:xfrm>
                  <a:off x="2679108" y="2420877"/>
                  <a:ext cx="8249513" cy="686679"/>
                </a:xfrm>
                <a:prstGeom prst="rect">
                  <a:avLst/>
                </a:prstGeom>
              </p:spPr>
              <p:txBody>
                <a:bodyPr wrap="square">
                  <a:spAutoFit/>
                </a:bodyPr>
                <a:lstStyle/>
                <a:p>
                  <a:pPr>
                    <a:lnSpc>
                      <a:spcPct val="120000"/>
                    </a:lnSpc>
                    <a:defRPr/>
                  </a:pPr>
                  <a:r>
                    <a:rPr lang="zh-CN" altLang="en-US" sz="1200" dirty="0">
                      <a:solidFill>
                        <a:schemeClr val="tx1">
                          <a:lumMod val="75000"/>
                          <a:lumOff val="25000"/>
                        </a:schemeClr>
                      </a:solidFill>
                      <a:latin typeface="+mn-ea"/>
                    </a:rPr>
                    <a:t>应用程序中确实存在许多相似甚至相同的功能，看到别的应用的bug报告也会去思考自己应用可能存在的bug，但是这样的协作bug查找效率不是很高，程序员需要花费更多的时间在查看不同的应用程序以及关注他们产生的问题上。会减少程序员在自身代码上花费的时间</a:t>
                  </a:r>
                  <a:endParaRPr lang="zh-CN" altLang="en-US" sz="1200" dirty="0">
                    <a:solidFill>
                      <a:schemeClr val="tx1">
                        <a:lumMod val="75000"/>
                        <a:lumOff val="25000"/>
                      </a:schemeClr>
                    </a:solidFill>
                    <a:latin typeface="+mn-ea"/>
                  </a:endParaRPr>
                </a:p>
              </p:txBody>
            </p:sp>
            <p:sp>
              <p:nvSpPr>
                <p:cNvPr id="5" name="椭圆 4"/>
                <p:cNvSpPr/>
                <p:nvPr/>
              </p:nvSpPr>
              <p:spPr>
                <a:xfrm>
                  <a:off x="1263379" y="1959212"/>
                  <a:ext cx="1174894" cy="11748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5626" y="2328544"/>
                  <a:ext cx="530398" cy="426757"/>
                </a:xfrm>
                <a:prstGeom prst="rect">
                  <a:avLst/>
                </a:prstGeom>
              </p:spPr>
            </p:pic>
          </p:grpSp>
          <p:grpSp>
            <p:nvGrpSpPr>
              <p:cNvPr id="9" name="组合 8"/>
              <p:cNvGrpSpPr/>
              <p:nvPr/>
            </p:nvGrpSpPr>
            <p:grpSpPr>
              <a:xfrm>
                <a:off x="1263379" y="3832965"/>
                <a:ext cx="9665242" cy="1174894"/>
                <a:chOff x="1263379" y="3832965"/>
                <a:chExt cx="9665242" cy="1174894"/>
              </a:xfrm>
            </p:grpSpPr>
            <p:sp>
              <p:nvSpPr>
                <p:cNvPr id="14" name="矩形 13"/>
                <p:cNvSpPr/>
                <p:nvPr/>
              </p:nvSpPr>
              <p:spPr>
                <a:xfrm>
                  <a:off x="2679108" y="4294630"/>
                  <a:ext cx="8249513" cy="312420"/>
                </a:xfrm>
                <a:prstGeom prst="rect">
                  <a:avLst/>
                </a:prstGeom>
              </p:spPr>
              <p:txBody>
                <a:bodyPr wrap="square">
                  <a:spAutoFit/>
                </a:bodyPr>
                <a:lstStyle/>
                <a:p>
                  <a:pPr>
                    <a:lnSpc>
                      <a:spcPct val="120000"/>
                    </a:lnSpc>
                    <a:defRPr/>
                  </a:pPr>
                  <a:r>
                    <a:rPr lang="en-US" sz="1200" dirty="0">
                      <a:solidFill>
                        <a:schemeClr val="tx1">
                          <a:lumMod val="75000"/>
                          <a:lumOff val="25000"/>
                        </a:schemeClr>
                      </a:solidFill>
                      <a:latin typeface="+mn-ea"/>
                    </a:rPr>
                    <a:t>Bugine</a:t>
                  </a:r>
                  <a:r>
                    <a:rPr sz="1200" dirty="0">
                      <a:solidFill>
                        <a:schemeClr val="tx1">
                          <a:lumMod val="75000"/>
                          <a:lumOff val="25000"/>
                        </a:schemeClr>
                      </a:solidFill>
                      <a:latin typeface="+mn-ea"/>
                    </a:rPr>
                    <a:t>能够自动为被测试应用选择相关GitHUb问题的方法，这样开发人员可以专注于创新性思考测试场景。</a:t>
                  </a:r>
                  <a:endParaRPr sz="1200" dirty="0">
                    <a:solidFill>
                      <a:schemeClr val="tx1">
                        <a:lumMod val="75000"/>
                        <a:lumOff val="25000"/>
                      </a:schemeClr>
                    </a:solidFill>
                    <a:latin typeface="+mn-ea"/>
                  </a:endParaRPr>
                </a:p>
              </p:txBody>
            </p:sp>
            <p:sp>
              <p:nvSpPr>
                <p:cNvPr id="11" name="椭圆 10"/>
                <p:cNvSpPr/>
                <p:nvPr/>
              </p:nvSpPr>
              <p:spPr>
                <a:xfrm>
                  <a:off x="1263379" y="3832965"/>
                  <a:ext cx="1174894" cy="11748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706" y="4243612"/>
                  <a:ext cx="524301" cy="353599"/>
                </a:xfrm>
                <a:prstGeom prst="rect">
                  <a:avLst/>
                </a:prstGeom>
              </p:spPr>
            </p:pic>
          </p:grpSp>
        </p:grpSp>
      </p:grpSp>
      <p:sp>
        <p:nvSpPr>
          <p:cNvPr id="18" name="文本框 17"/>
          <p:cNvSpPr txBox="1"/>
          <p:nvPr/>
        </p:nvSpPr>
        <p:spPr>
          <a:xfrm>
            <a:off x="2772410" y="572770"/>
            <a:ext cx="6812915" cy="583565"/>
          </a:xfrm>
          <a:prstGeom prst="rect">
            <a:avLst/>
          </a:prstGeom>
          <a:noFill/>
        </p:spPr>
        <p:txBody>
          <a:bodyPr wrap="square">
            <a:spAutoFit/>
          </a:bodyPr>
          <a:lstStyle/>
          <a:p>
            <a:pPr algn="ctr"/>
            <a:r>
              <a:rPr lang="en-US" altLang="zh-CN" sz="3200" dirty="0">
                <a:solidFill>
                  <a:schemeClr val="tx1">
                    <a:lumMod val="75000"/>
                    <a:lumOff val="25000"/>
                  </a:schemeClr>
                </a:solidFill>
                <a:latin typeface="黑体" panose="02010609060101010101" charset="-122"/>
                <a:ea typeface="黑体" panose="02010609060101010101" charset="-122"/>
              </a:rPr>
              <a:t>coder-vs-auto-issues settings</a:t>
            </a:r>
            <a:endParaRPr lang="en-US" altLang="zh-CN" sz="3200" dirty="0">
              <a:solidFill>
                <a:schemeClr val="tx1">
                  <a:lumMod val="75000"/>
                  <a:lumOff val="25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heme/theme1.xml><?xml version="1.0" encoding="utf-8"?>
<a:theme xmlns:a="http://schemas.openxmlformats.org/drawingml/2006/main" name="Office 主题​​">
  <a:themeElements>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仓耳渔阳体 3 2">
      <a:majorFont>
        <a:latin typeface="仓耳渔阳体 W03"/>
        <a:ea typeface="仓耳渔阳体 W03"/>
        <a:cs typeface=""/>
      </a:majorFont>
      <a:minorFont>
        <a:latin typeface="仓耳渔阳体 W02"/>
        <a:ea typeface="仓耳渔阳体 W0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仓耳渔阳体 W03"/>
        <a:ea typeface=""/>
        <a:cs typeface=""/>
        <a:font script="Jpan" typeface="游ゴシック"/>
        <a:font script="Hang" typeface="맑은 고딕"/>
        <a:font script="Hans" typeface="仓耳渔阳体 W03"/>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仓耳渔阳体 W03"/>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仓耳渔阳体 W03"/>
        <a:ea typeface=""/>
        <a:cs typeface=""/>
        <a:font script="Jpan" typeface="ＭＳ Ｐゴシック"/>
        <a:font script="Hang" typeface="맑은 고딕"/>
        <a:font script="Hans" typeface="仓耳渔阳体 W03"/>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0.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1.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2.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3.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14.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4.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5.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6.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7.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8.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9.xml><?xml version="1.0" encoding="utf-8"?>
<a:themeOverride xmlns:a="http://schemas.openxmlformats.org/drawingml/2006/main">
  <a:clrScheme name="中性">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1823</Words>
  <Application>WPS 演示</Application>
  <PresentationFormat>宽屏</PresentationFormat>
  <Paragraphs>133</Paragraphs>
  <Slides>14</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vt:i4>
      </vt:variant>
    </vt:vector>
  </HeadingPairs>
  <TitlesOfParts>
    <vt:vector size="30" baseType="lpstr">
      <vt:lpstr>Arial</vt:lpstr>
      <vt:lpstr>宋体</vt:lpstr>
      <vt:lpstr>Wingdings</vt:lpstr>
      <vt:lpstr>仓耳渔阳体 W03</vt:lpstr>
      <vt:lpstr>微软雅黑 Light</vt:lpstr>
      <vt:lpstr>仓耳渔阳体 W02</vt:lpstr>
      <vt:lpstr>微软雅黑</vt:lpstr>
      <vt:lpstr>Arial Unicode MS</vt:lpstr>
      <vt:lpstr>仿宋</vt:lpstr>
      <vt:lpstr>方正姚体</vt:lpstr>
      <vt:lpstr>华光报宋一_CNKI</vt:lpstr>
      <vt:lpstr>等线 Light</vt:lpstr>
      <vt:lpstr>方正舒体</vt:lpstr>
      <vt:lpstr>华光报宋_CNKI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cherished</cp:lastModifiedBy>
  <cp:revision>34</cp:revision>
  <dcterms:created xsi:type="dcterms:W3CDTF">2020-07-29T04:25:00Z</dcterms:created>
  <dcterms:modified xsi:type="dcterms:W3CDTF">2021-11-30T10:01:14Z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KSOTemplateUUID">
    <vt:lpwstr>v1.0_mb_oo0QxGpByIEyaZ0cDSZj+g==</vt:lpwstr>
  </property>
  <property fmtid="{D5CDD505-2E9C-101B-9397-08002B2CF9AE}" pid="4" name="ICV">
    <vt:lpwstr>A89A9FC578C54D5CAD32EB0C01534E55</vt:lpwstr>
  </property>
</Properties>
</file>